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380" r:id="rId2"/>
    <p:sldId id="364" r:id="rId3"/>
    <p:sldId id="366" r:id="rId4"/>
    <p:sldId id="367" r:id="rId5"/>
    <p:sldId id="261" r:id="rId6"/>
    <p:sldId id="346" r:id="rId7"/>
    <p:sldId id="347" r:id="rId8"/>
    <p:sldId id="265" r:id="rId9"/>
    <p:sldId id="348" r:id="rId10"/>
    <p:sldId id="349" r:id="rId11"/>
    <p:sldId id="269" r:id="rId12"/>
    <p:sldId id="351" r:id="rId13"/>
    <p:sldId id="350" r:id="rId14"/>
    <p:sldId id="273" r:id="rId15"/>
    <p:sldId id="352" r:id="rId16"/>
    <p:sldId id="353" r:id="rId17"/>
    <p:sldId id="277" r:id="rId18"/>
    <p:sldId id="358" r:id="rId19"/>
    <p:sldId id="359" r:id="rId20"/>
    <p:sldId id="281" r:id="rId21"/>
    <p:sldId id="342" r:id="rId22"/>
    <p:sldId id="343" r:id="rId23"/>
    <p:sldId id="285" r:id="rId24"/>
    <p:sldId id="344" r:id="rId25"/>
    <p:sldId id="345" r:id="rId26"/>
    <p:sldId id="290" r:id="rId27"/>
    <p:sldId id="371" r:id="rId28"/>
    <p:sldId id="372" r:id="rId29"/>
    <p:sldId id="294" r:id="rId30"/>
    <p:sldId id="296" r:id="rId31"/>
    <p:sldId id="297" r:id="rId32"/>
    <p:sldId id="298" r:id="rId33"/>
    <p:sldId id="373" r:id="rId34"/>
    <p:sldId id="374" r:id="rId35"/>
    <p:sldId id="302" r:id="rId36"/>
    <p:sldId id="375" r:id="rId37"/>
    <p:sldId id="376" r:id="rId38"/>
    <p:sldId id="368" r:id="rId39"/>
    <p:sldId id="369" r:id="rId40"/>
    <p:sldId id="370" r:id="rId41"/>
    <p:sldId id="310" r:id="rId42"/>
    <p:sldId id="360" r:id="rId43"/>
    <p:sldId id="361" r:id="rId44"/>
    <p:sldId id="314" r:id="rId45"/>
    <p:sldId id="340" r:id="rId46"/>
    <p:sldId id="341" r:id="rId47"/>
    <p:sldId id="318" r:id="rId48"/>
    <p:sldId id="356" r:id="rId49"/>
    <p:sldId id="357" r:id="rId50"/>
    <p:sldId id="322" r:id="rId51"/>
    <p:sldId id="354" r:id="rId52"/>
    <p:sldId id="355" r:id="rId53"/>
    <p:sldId id="326" r:id="rId54"/>
    <p:sldId id="377" r:id="rId55"/>
    <p:sldId id="378" r:id="rId56"/>
    <p:sldId id="330" r:id="rId57"/>
    <p:sldId id="362" r:id="rId58"/>
    <p:sldId id="363" r:id="rId59"/>
    <p:sldId id="335" r:id="rId60"/>
    <p:sldId id="337" r:id="rId61"/>
    <p:sldId id="338" r:id="rId62"/>
    <p:sldId id="379" r:id="rId6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93" autoAdjust="0"/>
    <p:restoredTop sz="94451" autoAdjust="0"/>
  </p:normalViewPr>
  <p:slideViewPr>
    <p:cSldViewPr>
      <p:cViewPr>
        <p:scale>
          <a:sx n="75" d="100"/>
          <a:sy n="75" d="100"/>
        </p:scale>
        <p:origin x="-990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55" d="100"/>
          <a:sy n="55" d="100"/>
        </p:scale>
        <p:origin x="-2904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hysical_Address_Extens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sd" TargetMode="External"/><Relationship Id="rId2" Type="http://schemas.openxmlformats.org/officeDocument/2006/relationships/hyperlink" Target="http://en.wikipedia.org/wiki/DDR3_SDRA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oragereview.com/ssd_vs_hd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en.wikipedia.org/wiki/Kernel_(computing)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gile_software_development" TargetMode="External"/><Relationship Id="rId2" Type="http://schemas.openxmlformats.org/officeDocument/2006/relationships/hyperlink" Target="http://www.agilemanifesto.org/principle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12" Type="http://schemas.openxmlformats.org/officeDocument/2006/relationships/image" Target="../media/image4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microsoft.com/office/2007/relationships/hdphoto" Target="../media/hdphoto3.wdp"/><Relationship Id="rId10" Type="http://schemas.openxmlformats.org/officeDocument/2006/relationships/image" Target="../media/image39.jpeg"/><Relationship Id="rId4" Type="http://schemas.openxmlformats.org/officeDocument/2006/relationships/image" Target="../media/image35.jpeg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Xz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biWor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5.wdp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yengine.com/features/visuals" TargetMode="External"/><Relationship Id="rId2" Type="http://schemas.openxmlformats.org/officeDocument/2006/relationships/hyperlink" Target="http://en.wikipedia.org/wiki/Tessella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sql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formation_system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hp.net/manual/en/mysqli.real-escape-string.ph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andom-access_memory" TargetMode="External"/><Relationship Id="rId2" Type="http://schemas.openxmlformats.org/officeDocument/2006/relationships/hyperlink" Target="http://bg.wikipedia.org/wiki/&#1055;&#1072;&#1084;&#1077;&#1090;_&#1089;_&#1087;&#1088;&#1086;&#1080;&#1079;&#1074;&#1086;&#1083;&#1077;&#1085;_&#1076;&#1086;&#1089;&#1090;&#1098;&#1087;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resentation_progra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ultimedi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SI_mode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Pv4" TargetMode="External"/><Relationship Id="rId2" Type="http://schemas.openxmlformats.org/officeDocument/2006/relationships/hyperlink" Target="http://en.wikipedia.org/wiki/IPv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ET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cc463912(v=exchg.80).aspx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orld_Wide_Web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S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vaScript" TargetMode="External"/><Relationship Id="rId2" Type="http://schemas.openxmlformats.org/officeDocument/2006/relationships/hyperlink" Target="http://www.w3schools.com/j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mputer_progra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/>
            </a:r>
            <a:br>
              <a:rPr lang="bg-BG" sz="4800" dirty="0" smtClean="0"/>
            </a:br>
            <a:r>
              <a:rPr lang="bg-BG" sz="4800" dirty="0"/>
              <a:t/>
            </a:r>
            <a:br>
              <a:rPr lang="bg-BG" sz="4800" dirty="0"/>
            </a:br>
            <a:r>
              <a:rPr lang="bg-BG" sz="4800" dirty="0" smtClean="0"/>
              <a:t/>
            </a:r>
            <a:br>
              <a:rPr lang="bg-BG" sz="4800" dirty="0" smtClean="0"/>
            </a:br>
            <a:r>
              <a:rPr lang="ru-RU" sz="4800" dirty="0" smtClean="0"/>
              <a:t>Тест </a:t>
            </a:r>
            <a:r>
              <a:rPr lang="ru-RU" sz="4800" dirty="0"/>
              <a:t>по </a:t>
            </a:r>
            <a:r>
              <a:rPr lang="ru-RU" sz="4800" dirty="0" smtClean="0"/>
              <a:t>Информационни </a:t>
            </a:r>
            <a:r>
              <a:rPr lang="en-US" sz="4800" dirty="0" smtClean="0"/>
              <a:t>T</a:t>
            </a:r>
            <a:r>
              <a:rPr lang="ru-RU" sz="4800" dirty="0" smtClean="0"/>
              <a:t>ехнологии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bg-BG" dirty="0" smtClean="0"/>
              <a:t>Отбор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075" y="5757446"/>
            <a:ext cx="2836033" cy="461665"/>
          </a:xfrm>
        </p:spPr>
        <p:txBody>
          <a:bodyPr/>
          <a:lstStyle/>
          <a:p>
            <a:r>
              <a:rPr lang="bg-BG" sz="2400" dirty="0" smtClean="0"/>
              <a:t>Владимир Набоков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4724400"/>
            <a:ext cx="4038600" cy="161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90799"/>
            <a:ext cx="3121158" cy="233172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043050" y="3517900"/>
            <a:ext cx="54577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 kern="1200">
                <a:solidFill>
                  <a:srgbClr val="FAF8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Отборна </a:t>
            </a:r>
            <a:r>
              <a:rPr lang="en-US" dirty="0"/>
              <a:t>P</a:t>
            </a:r>
            <a:r>
              <a:rPr lang="bg-BG" dirty="0"/>
              <a:t>абота </a:t>
            </a:r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4321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>
                <a:effectLst/>
              </a:rPr>
              <a:t>В компютърните системи, разширението на физически адреси (PAE) е функцията която позволява на 32 </a:t>
            </a:r>
            <a:r>
              <a:rPr lang="en-US" sz="3000" dirty="0">
                <a:effectLst/>
              </a:rPr>
              <a:t>-</a:t>
            </a:r>
            <a:r>
              <a:rPr lang="bg-BG" sz="3000" dirty="0" smtClean="0">
                <a:effectLst/>
              </a:rPr>
              <a:t>битовите </a:t>
            </a:r>
            <a:r>
              <a:rPr lang="bg-BG" sz="2800" dirty="0">
                <a:effectLst/>
              </a:rPr>
              <a:t>x86 </a:t>
            </a:r>
            <a:r>
              <a:rPr lang="bg-BG" sz="3000" dirty="0" smtClean="0">
                <a:effectLst/>
              </a:rPr>
              <a:t>централни </a:t>
            </a:r>
            <a:r>
              <a:rPr lang="bg-BG" sz="3000" dirty="0" smtClean="0">
                <a:effectLst/>
              </a:rPr>
              <a:t>процесори да получат достъп до физическото адресно пронстранство (например RAM)</a:t>
            </a:r>
            <a:r>
              <a:rPr lang="en-US" sz="3000" dirty="0" smtClean="0">
                <a:effectLst/>
              </a:rPr>
              <a:t> </a:t>
            </a:r>
            <a:r>
              <a:rPr lang="bg-BG" sz="3000" dirty="0" smtClean="0">
                <a:effectLst/>
              </a:rPr>
              <a:t>по-голям</a:t>
            </a:r>
            <a:r>
              <a:rPr lang="en-US" sz="3000" dirty="0" smtClean="0">
                <a:effectLst/>
              </a:rPr>
              <a:t>a</a:t>
            </a:r>
            <a:r>
              <a:rPr lang="bg-BG" sz="3000" dirty="0" smtClean="0">
                <a:effectLst/>
              </a:rPr>
              <a:t> от 4 гигабайта</a:t>
            </a:r>
          </a:p>
          <a:p>
            <a:pPr lvl="2"/>
            <a:endParaRPr lang="bg-BG" sz="30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bg-BG" u="sng" dirty="0">
                <a:effectLst/>
                <a:hlinkClick r:id="rId2"/>
              </a:rPr>
              <a:t>http://en.wikipedia.org/wiki/Physical_Address_Extension</a:t>
            </a:r>
            <a:endParaRPr lang="en-US" dirty="0" smtClean="0"/>
          </a:p>
          <a:p>
            <a:pPr lvl="1"/>
            <a:endParaRPr lang="en-US" dirty="0" smtClean="0"/>
          </a:p>
          <a:p>
            <a:pPr marL="357188" lvl="1" indent="0">
              <a:buNone/>
            </a:pPr>
            <a:r>
              <a:rPr lang="en-US" dirty="0" smtClean="0"/>
              <a:t>…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5" name="Picture 4" descr="C:\Users\User\Desktop\quantum-computing-recycled-particles-13511153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2" y="987914"/>
            <a:ext cx="3581400" cy="25426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User\Desktop\FastConnection_040913-617x4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52" y="990600"/>
            <a:ext cx="3786096" cy="25527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Как се </a:t>
            </a:r>
            <a:r>
              <a:rPr lang="ru-RU" dirty="0" smtClean="0"/>
              <a:t>сравняват </a:t>
            </a:r>
            <a:r>
              <a:rPr lang="ru-RU" dirty="0"/>
              <a:t>скоростите на </a:t>
            </a:r>
            <a:r>
              <a:rPr lang="en-US" dirty="0"/>
              <a:t>SSD </a:t>
            </a:r>
            <a:r>
              <a:rPr lang="ru-RU" dirty="0" smtClean="0"/>
              <a:t>и </a:t>
            </a:r>
            <a:r>
              <a:rPr lang="en-US" dirty="0"/>
              <a:t>RAM</a:t>
            </a:r>
            <a:r>
              <a:rPr lang="en-GB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SSD </a:t>
            </a:r>
            <a:r>
              <a:rPr lang="bg-BG" dirty="0" smtClean="0"/>
              <a:t>е два пъти по-бързо от </a:t>
            </a:r>
            <a:r>
              <a:rPr lang="en-US" dirty="0" smtClean="0"/>
              <a:t>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RAM </a:t>
            </a:r>
            <a:r>
              <a:rPr lang="en-US" dirty="0" smtClean="0"/>
              <a:t>e </a:t>
            </a:r>
            <a:r>
              <a:rPr lang="bg-BG" dirty="0" smtClean="0"/>
              <a:t>два пъти по-бърза от </a:t>
            </a:r>
            <a:r>
              <a:rPr lang="en-US" dirty="0" smtClean="0"/>
              <a:t>SSD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SSD </a:t>
            </a:r>
            <a:r>
              <a:rPr lang="bg-BG" dirty="0" smtClean="0"/>
              <a:t>е много по-бързо от </a:t>
            </a:r>
            <a:r>
              <a:rPr lang="en-US" dirty="0" smtClean="0"/>
              <a:t>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RAM </a:t>
            </a:r>
            <a:r>
              <a:rPr lang="bg-BG" dirty="0" smtClean="0"/>
              <a:t>е много по бърза от </a:t>
            </a:r>
            <a:r>
              <a:rPr lang="en-US" dirty="0" smtClean="0"/>
              <a:t> </a:t>
            </a:r>
            <a:r>
              <a:rPr lang="en-US" dirty="0" smtClean="0"/>
              <a:t>SSD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479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SSD </a:t>
            </a:r>
            <a:r>
              <a:rPr lang="ru-RU" sz="2800" dirty="0" smtClean="0"/>
              <a:t>достига </a:t>
            </a:r>
            <a:r>
              <a:rPr lang="ru-RU" sz="2800" dirty="0"/>
              <a:t>скорости от 200 </a:t>
            </a:r>
            <a:r>
              <a:rPr lang="ru-RU" sz="2800" dirty="0" smtClean="0"/>
              <a:t>мб/с </a:t>
            </a:r>
            <a:r>
              <a:rPr lang="ru-RU" sz="2800" dirty="0"/>
              <a:t>до 500 </a:t>
            </a:r>
            <a:r>
              <a:rPr lang="ru-RU" sz="2800" dirty="0" smtClean="0"/>
              <a:t>мб/с</a:t>
            </a:r>
            <a:r>
              <a:rPr lang="en-US" sz="2800" dirty="0" smtClean="0"/>
              <a:t>, </a:t>
            </a:r>
            <a:r>
              <a:rPr lang="ru-RU" sz="2800" dirty="0"/>
              <a:t>докато </a:t>
            </a:r>
            <a:r>
              <a:rPr lang="ru-RU" sz="2800" dirty="0" smtClean="0"/>
              <a:t>RAM достига </a:t>
            </a:r>
            <a:r>
              <a:rPr lang="ru-RU" sz="2800" dirty="0"/>
              <a:t>скорости от </a:t>
            </a:r>
            <a:r>
              <a:rPr lang="ru-RU" sz="2800" dirty="0" smtClean="0"/>
              <a:t>6400 </a:t>
            </a:r>
            <a:r>
              <a:rPr lang="ru-RU" sz="2800" dirty="0"/>
              <a:t>мб/с</a:t>
            </a:r>
            <a:r>
              <a:rPr lang="en-US" sz="2800" dirty="0"/>
              <a:t> </a:t>
            </a:r>
            <a:r>
              <a:rPr lang="ru-RU" sz="2800" dirty="0" smtClean="0"/>
              <a:t>до </a:t>
            </a:r>
            <a:r>
              <a:rPr lang="ru-RU" sz="2800" dirty="0" smtClean="0"/>
              <a:t>17066 </a:t>
            </a:r>
            <a:r>
              <a:rPr lang="ru-RU" sz="2800" dirty="0"/>
              <a:t>2/3 </a:t>
            </a:r>
            <a:r>
              <a:rPr lang="ru-RU" sz="2800" dirty="0" smtClean="0"/>
              <a:t>мб/с</a:t>
            </a:r>
            <a:endParaRPr lang="ru-RU" sz="2800" dirty="0"/>
          </a:p>
          <a:p>
            <a:endParaRPr lang="en-US" sz="2800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dirty="0" smtClean="0"/>
              <a:t>RAM: </a:t>
            </a:r>
            <a:r>
              <a:rPr lang="bg-BG" sz="2800" u="sng" dirty="0">
                <a:effectLst/>
                <a:hlinkClick r:id="rId2"/>
              </a:rPr>
              <a:t>http://</a:t>
            </a:r>
            <a:r>
              <a:rPr lang="bg-BG" sz="2800" u="sng" dirty="0" smtClean="0">
                <a:effectLst/>
                <a:hlinkClick r:id="rId2"/>
              </a:rPr>
              <a:t>en.wikipedia.org/wiki/DDR3_SDRAM</a:t>
            </a:r>
            <a:endParaRPr lang="en-US" sz="2800" dirty="0" smtClean="0"/>
          </a:p>
          <a:p>
            <a:pPr lvl="1"/>
            <a:r>
              <a:rPr lang="en-US" sz="2800" dirty="0" smtClean="0"/>
              <a:t>SSD: </a:t>
            </a:r>
            <a:r>
              <a:rPr lang="bg-BG" sz="2800" u="sng" dirty="0">
                <a:effectLst/>
                <a:hlinkClick r:id="rId3"/>
              </a:rPr>
              <a:t>http://</a:t>
            </a:r>
            <a:r>
              <a:rPr lang="bg-BG" sz="2800" u="sng" dirty="0" smtClean="0">
                <a:effectLst/>
                <a:hlinkClick r:id="rId3"/>
              </a:rPr>
              <a:t>en.wikipedia.org/wiki/Ssd</a:t>
            </a:r>
            <a:endParaRPr lang="en-US" sz="2800" u="sng" dirty="0" smtClean="0">
              <a:effectLst/>
            </a:endParaRPr>
          </a:p>
          <a:p>
            <a:pPr lvl="1"/>
            <a:r>
              <a:rPr lang="en-US" sz="2800" dirty="0" smtClean="0">
                <a:effectLst/>
              </a:rPr>
              <a:t>SSD </a:t>
            </a:r>
            <a:r>
              <a:rPr lang="az-Cyrl-AZ" sz="2800" dirty="0">
                <a:effectLst/>
              </a:rPr>
              <a:t>сравнено</a:t>
            </a:r>
            <a:r>
              <a:rPr lang="en-US" sz="2800" dirty="0" smtClean="0">
                <a:effectLst/>
              </a:rPr>
              <a:t> </a:t>
            </a:r>
            <a:r>
              <a:rPr lang="bg-BG" sz="2800" dirty="0" smtClean="0">
                <a:effectLst/>
              </a:rPr>
              <a:t>с</a:t>
            </a:r>
            <a:r>
              <a:rPr lang="en-US" sz="2800" dirty="0" smtClean="0">
                <a:effectLst/>
              </a:rPr>
              <a:t> HDD</a:t>
            </a:r>
            <a:r>
              <a:rPr lang="bg-BG" sz="2800" dirty="0" smtClean="0">
                <a:effectLst/>
              </a:rPr>
              <a:t>: </a:t>
            </a:r>
            <a:r>
              <a:rPr lang="bg-BG" sz="2800" u="sng" dirty="0" smtClean="0">
                <a:effectLst/>
                <a:hlinkClick r:id="rId4"/>
              </a:rPr>
              <a:t>http</a:t>
            </a:r>
            <a:r>
              <a:rPr lang="bg-BG" sz="2800" u="sng" dirty="0">
                <a:effectLst/>
                <a:hlinkClick r:id="rId4"/>
              </a:rPr>
              <a:t>://www.storagereview.com/ssd_vs_hdd</a:t>
            </a:r>
            <a:endParaRPr lang="en-US" sz="2800" dirty="0" smtClean="0"/>
          </a:p>
          <a:p>
            <a:pPr marL="357188" lvl="1" indent="0">
              <a:buNone/>
            </a:pPr>
            <a:r>
              <a:rPr lang="bg-BG" sz="2800" dirty="0"/>
              <a:t> </a:t>
            </a:r>
            <a:endParaRPr lang="bg-BG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bg-BG" dirty="0" smtClean="0"/>
              <a:t>Какво е </a:t>
            </a:r>
            <a:r>
              <a:rPr lang="en-US" dirty="0" smtClean="0"/>
              <a:t>kernel 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Специфична </a:t>
            </a:r>
            <a:r>
              <a:rPr lang="bg-BG" dirty="0" smtClean="0"/>
              <a:t>част от операционната система Линукс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Специфична </a:t>
            </a:r>
            <a:r>
              <a:rPr lang="bg-BG" dirty="0" smtClean="0"/>
              <a:t>часто от операционната система на Майкрософт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Специфична </a:t>
            </a:r>
            <a:r>
              <a:rPr lang="bg-BG" dirty="0" smtClean="0"/>
              <a:t>част от операционната система на </a:t>
            </a:r>
            <a:r>
              <a:rPr lang="en-US" dirty="0" smtClean="0">
                <a:effectLst/>
              </a:rPr>
              <a:t>MAC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</a:t>
            </a:r>
            <a:r>
              <a:rPr lang="bg-BG" dirty="0" smtClean="0"/>
              <a:t>горепосочени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49149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effectLst/>
              </a:rPr>
              <a:t>В </a:t>
            </a:r>
            <a:r>
              <a:rPr lang="en-US" sz="2800" dirty="0" err="1">
                <a:effectLst/>
              </a:rPr>
              <a:t>компютърните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системи</a:t>
            </a:r>
            <a:r>
              <a:rPr lang="en-US" sz="2800" dirty="0">
                <a:effectLst/>
              </a:rPr>
              <a:t>, </a:t>
            </a:r>
            <a:r>
              <a:rPr lang="en-US" sz="2800" dirty="0" err="1">
                <a:effectLst/>
              </a:rPr>
              <a:t>ядрото</a:t>
            </a:r>
            <a:r>
              <a:rPr lang="en-US" sz="2800" dirty="0">
                <a:effectLst/>
              </a:rPr>
              <a:t> (Kernel) е </a:t>
            </a:r>
            <a:r>
              <a:rPr lang="en-US" sz="2800" dirty="0" err="1" smtClean="0">
                <a:effectLst/>
              </a:rPr>
              <a:t>програма</a:t>
            </a:r>
            <a:r>
              <a:rPr lang="en-US" sz="2800" dirty="0" smtClean="0">
                <a:effectLst/>
              </a:rPr>
              <a:t>, </a:t>
            </a:r>
            <a:r>
              <a:rPr lang="en-US" sz="2800" dirty="0" err="1">
                <a:effectLst/>
              </a:rPr>
              <a:t>която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управлява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входно</a:t>
            </a:r>
            <a:r>
              <a:rPr lang="en-US" sz="2800" dirty="0">
                <a:effectLst/>
              </a:rPr>
              <a:t>/</a:t>
            </a:r>
            <a:r>
              <a:rPr lang="en-US" sz="2800" dirty="0" err="1">
                <a:effectLst/>
              </a:rPr>
              <a:t>изходните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заявки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от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софтуера</a:t>
            </a:r>
            <a:r>
              <a:rPr lang="en-US" sz="2800" dirty="0">
                <a:effectLst/>
              </a:rPr>
              <a:t> и </a:t>
            </a:r>
            <a:r>
              <a:rPr lang="en-US" sz="2800" dirty="0" err="1">
                <a:effectLst/>
              </a:rPr>
              <a:t>ги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преобразува</a:t>
            </a:r>
            <a:r>
              <a:rPr lang="en-US" sz="2800" dirty="0">
                <a:effectLst/>
              </a:rPr>
              <a:t> в </a:t>
            </a:r>
            <a:r>
              <a:rPr lang="en-US" sz="2800" dirty="0" err="1">
                <a:effectLst/>
              </a:rPr>
              <a:t>инстрункции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подходящи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за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Централния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процеор</a:t>
            </a:r>
            <a:r>
              <a:rPr lang="en-US" sz="2800" dirty="0">
                <a:effectLst/>
              </a:rPr>
              <a:t> (CPU) и </a:t>
            </a:r>
            <a:r>
              <a:rPr lang="en-US" sz="2800" dirty="0" err="1">
                <a:effectLst/>
              </a:rPr>
              <a:t>останалите</a:t>
            </a:r>
            <a:r>
              <a:rPr lang="en-US" sz="2800" dirty="0">
                <a:effectLst/>
              </a:rPr>
              <a:t> </a:t>
            </a:r>
            <a:r>
              <a:rPr lang="az-Cyrl-AZ" sz="2800" dirty="0">
                <a:effectLst/>
              </a:rPr>
              <a:t>електронни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 err="1" smtClean="0">
                <a:effectLst/>
              </a:rPr>
              <a:t>елементи</a:t>
            </a:r>
            <a:r>
              <a:rPr lang="en-US" sz="2800" dirty="0" smtClean="0">
                <a:effectLst/>
              </a:rPr>
              <a:t> </a:t>
            </a:r>
            <a:r>
              <a:rPr lang="en-US" sz="2800" dirty="0" err="1">
                <a:effectLst/>
              </a:rPr>
              <a:t>от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системата</a:t>
            </a:r>
            <a:r>
              <a:rPr lang="en-US" sz="2800" dirty="0">
                <a:effectLst/>
              </a:rPr>
              <a:t>. </a:t>
            </a:r>
            <a:r>
              <a:rPr lang="en-US" sz="2800" dirty="0" err="1">
                <a:effectLst/>
              </a:rPr>
              <a:t>Ядрото</a:t>
            </a:r>
            <a:r>
              <a:rPr lang="en-US" sz="2800" dirty="0">
                <a:effectLst/>
              </a:rPr>
              <a:t> е </a:t>
            </a:r>
            <a:r>
              <a:rPr lang="en-US" sz="2800" dirty="0" err="1">
                <a:effectLst/>
              </a:rPr>
              <a:t>основна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част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на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всяка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една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>
                <a:effectLst/>
              </a:rPr>
              <a:t>операционна</a:t>
            </a:r>
            <a:r>
              <a:rPr lang="en-US" sz="2800" dirty="0">
                <a:effectLst/>
              </a:rPr>
              <a:t> </a:t>
            </a:r>
            <a:r>
              <a:rPr lang="en-US" sz="2800" dirty="0" err="1" smtClean="0">
                <a:effectLst/>
              </a:rPr>
              <a:t>система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dirty="0" smtClean="0"/>
              <a:t> </a:t>
            </a:r>
            <a:r>
              <a:rPr lang="bg-BG" sz="2800" b="0" u="sng" dirty="0">
                <a:effectLst/>
                <a:hlinkClick r:id="rId2"/>
              </a:rPr>
              <a:t>http://en.wikipedia.org/wiki/Kernel_(computing</a:t>
            </a:r>
            <a:r>
              <a:rPr lang="bg-BG" sz="2800" b="0" u="sng" dirty="0" smtClean="0">
                <a:effectLst/>
                <a:hlinkClick r:id="rId2"/>
              </a:rPr>
              <a:t>)</a:t>
            </a:r>
            <a:endParaRPr lang="en-US" sz="2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97" y="3657599"/>
            <a:ext cx="2504603" cy="198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63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</a:t>
            </a:r>
            <a:endParaRPr lang="en-US" dirty="0"/>
          </a:p>
        </p:txBody>
      </p:sp>
      <p:pic>
        <p:nvPicPr>
          <p:cNvPr id="5" name="Picture 4" descr="C:\Users\User\Desktop\ibm-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52461"/>
            <a:ext cx="5217273" cy="27765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638800"/>
          </a:xfrm>
        </p:spPr>
        <p:txBody>
          <a:bodyPr/>
          <a:lstStyle/>
          <a:p>
            <a:r>
              <a:rPr lang="bg-BG" sz="2800" dirty="0" smtClean="0">
                <a:effectLst/>
              </a:rPr>
              <a:t>Кое </a:t>
            </a:r>
            <a:r>
              <a:rPr lang="bg-BG" sz="2800" dirty="0">
                <a:effectLst/>
              </a:rPr>
              <a:t>от следните НЕ </a:t>
            </a:r>
            <a:r>
              <a:rPr lang="bg-BG" sz="2800" dirty="0">
                <a:effectLst/>
              </a:rPr>
              <a:t>е </a:t>
            </a:r>
            <a:r>
              <a:rPr lang="bg-BG" sz="2800" dirty="0">
                <a:effectLst/>
              </a:rPr>
              <a:t>един от 12-те водещи принципа при </a:t>
            </a:r>
            <a:r>
              <a:rPr lang="bg-BG" sz="2800" dirty="0" smtClean="0">
                <a:effectLst/>
              </a:rPr>
              <a:t>софтуерната разработка</a:t>
            </a:r>
            <a:r>
              <a:rPr lang="en-US" sz="2800" dirty="0" smtClean="0">
                <a:effectLst/>
              </a:rPr>
              <a:t> Agile?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Доставяне </a:t>
            </a:r>
            <a:r>
              <a:rPr lang="bg-BG" sz="2400" dirty="0">
                <a:effectLst/>
              </a:rPr>
              <a:t>на работещ софтуер често, от няколко седмици до няколко </a:t>
            </a:r>
            <a:r>
              <a:rPr lang="bg-BG" sz="2400" dirty="0" smtClean="0">
                <a:effectLst/>
              </a:rPr>
              <a:t>месеца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Работещият </a:t>
            </a:r>
            <a:r>
              <a:rPr lang="bg-BG" sz="2400" dirty="0">
                <a:effectLst/>
              </a:rPr>
              <a:t>софтуер е главна мярка за </a:t>
            </a:r>
            <a:r>
              <a:rPr lang="bg-BG" sz="2400" dirty="0" smtClean="0">
                <a:effectLst/>
              </a:rPr>
              <a:t>прогрес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>
                <a:effectLst/>
              </a:rPr>
              <a:t>Най-добрата </a:t>
            </a:r>
            <a:r>
              <a:rPr lang="bg-BG" sz="2400" dirty="0" smtClean="0">
                <a:effectLst/>
              </a:rPr>
              <a:t>архитектура</a:t>
            </a:r>
            <a:r>
              <a:rPr lang="bg-BG" sz="2400" dirty="0">
                <a:effectLst/>
              </a:rPr>
              <a:t>, изисквания и дизайни произлизат от самостоятелно организирани отбори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 </a:t>
            </a:r>
            <a:r>
              <a:rPr lang="bg-BG" sz="2400" dirty="0">
                <a:effectLst/>
              </a:rPr>
              <a:t>Създавания софтуер е винаги със свободен код (</a:t>
            </a:r>
            <a:r>
              <a:rPr lang="en-US" sz="2400" dirty="0">
                <a:effectLst/>
              </a:rPr>
              <a:t>open source</a:t>
            </a:r>
            <a:r>
              <a:rPr lang="bg-BG" sz="2400" dirty="0">
                <a:effectLst/>
              </a:rPr>
              <a:t>) и се разпространява лицензиран  под </a:t>
            </a:r>
            <a:r>
              <a:rPr lang="en-US" sz="2400" dirty="0">
                <a:effectLst/>
              </a:rPr>
              <a:t>GPL V2</a:t>
            </a:r>
            <a:endParaRPr lang="bg-BG" sz="2400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Всички от горепосочените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400" dirty="0" smtClean="0"/>
              <a:t>Никои от горепосочените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26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500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en-US" sz="2400" dirty="0" smtClean="0">
                <a:effectLst/>
              </a:rPr>
              <a:t>Agile</a:t>
            </a:r>
            <a:r>
              <a:rPr lang="bg-BG" sz="2400" dirty="0" smtClean="0">
                <a:effectLst/>
              </a:rPr>
              <a:t> </a:t>
            </a:r>
            <a:r>
              <a:rPr lang="bg-BG" sz="2400" dirty="0">
                <a:effectLst/>
              </a:rPr>
              <a:t>Mетодология </a:t>
            </a:r>
            <a:r>
              <a:rPr lang="bg-BG" sz="2400" dirty="0">
                <a:effectLst/>
              </a:rPr>
              <a:t>е </a:t>
            </a:r>
            <a:r>
              <a:rPr lang="bg-BG" sz="2400" dirty="0" smtClean="0">
                <a:effectLst/>
              </a:rPr>
              <a:t>понятие </a:t>
            </a:r>
            <a:r>
              <a:rPr lang="bg-BG" sz="2400" dirty="0">
                <a:effectLst/>
              </a:rPr>
              <a:t>в софтуерното </a:t>
            </a:r>
            <a:r>
              <a:rPr lang="bg-BG" sz="2400" dirty="0" smtClean="0">
                <a:effectLst/>
              </a:rPr>
              <a:t>инжинерство</a:t>
            </a:r>
            <a:r>
              <a:rPr lang="en-US" sz="2400" dirty="0" smtClean="0">
                <a:effectLst/>
              </a:rPr>
              <a:t>, </a:t>
            </a:r>
            <a:r>
              <a:rPr lang="az-Cyrl-AZ" sz="2400" dirty="0">
                <a:effectLst/>
              </a:rPr>
              <a:t>което</a:t>
            </a:r>
            <a:r>
              <a:rPr lang="bg-BG" sz="2400" dirty="0" smtClean="0">
                <a:effectLst/>
              </a:rPr>
              <a:t> </a:t>
            </a:r>
            <a:r>
              <a:rPr lang="bg-BG" sz="2400" dirty="0">
                <a:effectLst/>
              </a:rPr>
              <a:t>се използва за да опише методологии за постепенно изграждане на софтуер. Използва се като алтернатива на традиционното управление на проекти, в което се набляга на повече възможности за хората да си сътрудничат и взимат отборни решения, както и постоянно планиране, тестване и </a:t>
            </a:r>
            <a:r>
              <a:rPr lang="bg-BG" sz="2400" dirty="0" smtClean="0">
                <a:effectLst/>
              </a:rPr>
              <a:t>интеграция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bg-BG" sz="2400" dirty="0" smtClean="0"/>
              <a:t>12-те Принципа: </a:t>
            </a:r>
            <a:r>
              <a:rPr lang="bg-BG" sz="2400" u="sng" dirty="0">
                <a:effectLst/>
                <a:hlinkClick r:id="rId2"/>
              </a:rPr>
              <a:t>http://www.agilemanifesto.org/principles.html</a:t>
            </a:r>
            <a:r>
              <a:rPr lang="bg-BG" sz="2400" dirty="0">
                <a:effectLst/>
              </a:rPr>
              <a:t> </a:t>
            </a:r>
            <a:endParaRPr lang="en-US" sz="2400" dirty="0" smtClean="0"/>
          </a:p>
          <a:p>
            <a:pPr lvl="1"/>
            <a:r>
              <a:rPr lang="bg-BG" sz="2400" dirty="0" smtClean="0"/>
              <a:t>Повече за </a:t>
            </a:r>
            <a:r>
              <a:rPr lang="en-US" sz="2400" dirty="0" smtClean="0"/>
              <a:t>Agile: </a:t>
            </a:r>
            <a:r>
              <a:rPr lang="bg-BG" sz="2400" u="sng" dirty="0">
                <a:effectLst/>
                <a:hlinkClick r:id="rId3"/>
              </a:rPr>
              <a:t>http://en.wikipedia.org/wiki/Agile_software_development</a:t>
            </a:r>
            <a:endParaRPr lang="en-US" sz="2400" dirty="0" smtClean="0"/>
          </a:p>
          <a:p>
            <a:pPr marL="357188" lvl="1" indent="0">
              <a:buNone/>
            </a:pP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smtClean="0"/>
              <a:t>Хардуерни</a:t>
            </a:r>
            <a:endParaRPr lang="en-US" dirty="0"/>
          </a:p>
        </p:txBody>
      </p:sp>
      <p:pic>
        <p:nvPicPr>
          <p:cNvPr id="2051" name="Picture 3" descr="C:\Users\User\Desktop\pc repair _full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067" y="812824"/>
            <a:ext cx="5010982" cy="37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Platinum2-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14450"/>
            <a:ext cx="4343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4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b="0" dirty="0">
                <a:effectLst/>
              </a:rPr>
              <a:t>Файловият формат .</a:t>
            </a:r>
            <a:r>
              <a:rPr lang="en-US" b="0" dirty="0" err="1">
                <a:effectLst/>
              </a:rPr>
              <a:t>xz</a:t>
            </a:r>
            <a:r>
              <a:rPr lang="en-US" b="0" dirty="0">
                <a:effectLst/>
              </a:rPr>
              <a:t> e</a:t>
            </a:r>
            <a:r>
              <a:rPr lang="en-US" b="0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</a:t>
            </a:r>
            <a:r>
              <a:rPr lang="bg-BG" dirty="0"/>
              <a:t>архивиращ</a:t>
            </a:r>
            <a:r>
              <a:rPr lang="en-US" dirty="0"/>
              <a:t> 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Само компресиращ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Архивиращ и компресиращ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 </a:t>
            </a:r>
            <a:r>
              <a:rPr lang="ru-RU" dirty="0"/>
              <a:t>софтуерни пакети и дистрибуция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За </a:t>
            </a:r>
            <a:r>
              <a:rPr lang="ru-RU" dirty="0"/>
              <a:t>документни пакети и дистрибуция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CCFF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Форматът .</a:t>
            </a:r>
            <a:r>
              <a:rPr lang="bg-BG" dirty="0" smtClean="0"/>
              <a:t>XZ се </a:t>
            </a:r>
            <a:r>
              <a:rPr lang="bg-BG" dirty="0"/>
              <a:t>използва за компресиране на единични файлове като вход, а </a:t>
            </a:r>
            <a:r>
              <a:rPr lang="bg-BG" dirty="0" smtClean="0"/>
              <a:t>не като пакет от </a:t>
            </a:r>
            <a:r>
              <a:rPr lang="bg-BG" dirty="0"/>
              <a:t>множество файлове в един архив. Поради това е обичайно да </a:t>
            </a:r>
            <a:r>
              <a:rPr lang="bg-BG" dirty="0" smtClean="0"/>
              <a:t>компресираме </a:t>
            </a:r>
            <a:r>
              <a:rPr lang="bg-BG" dirty="0"/>
              <a:t>файл, който от своя страна е в </a:t>
            </a:r>
            <a:r>
              <a:rPr lang="bg-BG" dirty="0" smtClean="0"/>
              <a:t>архив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en.wikipedia.org/wiki/Xz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</a:t>
            </a:r>
            <a:r>
              <a:rPr lang="bg-BG" smtClean="0"/>
              <a:t>, фигури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Кой от текстовите процесори е програма с отворен </a:t>
            </a:r>
            <a:r>
              <a:rPr lang="ru-RU" dirty="0" smtClean="0"/>
              <a:t>код</a:t>
            </a:r>
            <a:r>
              <a:rPr lang="en-US" dirty="0" smtClean="0"/>
              <a:t>?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AbiWord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Kingsoft</a:t>
            </a:r>
            <a:r>
              <a:rPr lang="en-US" dirty="0" smtClean="0"/>
              <a:t> Writer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Mellel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WordPad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CCFF6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08000" y="21233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0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dirty="0">
                <a:effectLst/>
              </a:rPr>
              <a:t>Abiword (Абиуърд) е </a:t>
            </a:r>
            <a:r>
              <a:rPr lang="ru-RU" b="0" dirty="0" smtClean="0">
                <a:effectLst/>
              </a:rPr>
              <a:t>свободна</a:t>
            </a:r>
            <a:r>
              <a:rPr lang="en-US" b="0" dirty="0" smtClean="0">
                <a:effectLst/>
              </a:rPr>
              <a:t> </a:t>
            </a:r>
            <a:r>
              <a:rPr lang="ru-RU" b="0" dirty="0" smtClean="0">
                <a:effectLst/>
              </a:rPr>
              <a:t>програма </a:t>
            </a:r>
            <a:r>
              <a:rPr lang="ru-RU" b="0" dirty="0">
                <a:effectLst/>
              </a:rPr>
              <a:t>за преглед и редактриане на текст, </a:t>
            </a:r>
            <a:r>
              <a:rPr lang="ru-RU" b="0" dirty="0">
                <a:effectLst/>
              </a:rPr>
              <a:t>която работи </a:t>
            </a:r>
            <a:r>
              <a:rPr lang="ru-RU" b="0" dirty="0" smtClean="0">
                <a:effectLst/>
              </a:rPr>
              <a:t>на</a:t>
            </a:r>
            <a:r>
              <a:rPr lang="en-US" b="0" dirty="0" smtClean="0">
                <a:effectLst/>
              </a:rPr>
              <a:t> </a:t>
            </a:r>
            <a:r>
              <a:rPr lang="en-US" b="0" dirty="0"/>
              <a:t>Linux, Microsoft Windows </a:t>
            </a:r>
            <a:r>
              <a:rPr lang="az-Cyrl-AZ" b="0" dirty="0"/>
              <a:t>и други операционни системи</a:t>
            </a:r>
            <a:endParaRPr lang="en-US" b="0" dirty="0" smtClean="0"/>
          </a:p>
          <a:p>
            <a:endParaRPr lang="en-US" b="0" dirty="0" smtClean="0"/>
          </a:p>
          <a:p>
            <a:r>
              <a:rPr lang="bg-BG" b="0" dirty="0" smtClean="0"/>
              <a:t>Информация:</a:t>
            </a:r>
            <a:endParaRPr lang="en-US" b="0" dirty="0" smtClean="0"/>
          </a:p>
          <a:p>
            <a:pPr lvl="1"/>
            <a:r>
              <a:rPr lang="en-US" sz="3200" b="0" dirty="0" smtClean="0">
                <a:hlinkClick r:id="rId2"/>
              </a:rPr>
              <a:t>http</a:t>
            </a:r>
            <a:r>
              <a:rPr lang="en-US" sz="3200" b="0" dirty="0">
                <a:hlinkClick r:id="rId2"/>
              </a:rPr>
              <a:t>://</a:t>
            </a:r>
            <a:r>
              <a:rPr lang="en-US" sz="3200" b="0" dirty="0" smtClean="0">
                <a:hlinkClick r:id="rId2"/>
              </a:rPr>
              <a:t>en.wikipedia.org/wiki/AbiWord</a:t>
            </a:r>
            <a:endParaRPr lang="en-US" sz="32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srgbClr val="CCFF66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>
                <a:effectLst/>
              </a:rPr>
              <a:t>Какво </a:t>
            </a:r>
            <a:r>
              <a:rPr lang="ru-RU" dirty="0">
                <a:effectLst/>
              </a:rPr>
              <a:t>прави </a:t>
            </a:r>
            <a:r>
              <a:rPr lang="ru-RU" dirty="0" smtClean="0">
                <a:effectLst/>
              </a:rPr>
              <a:t>Теселацията/Tesselation </a:t>
            </a:r>
            <a:r>
              <a:rPr lang="ru-RU" dirty="0">
                <a:effectLst/>
              </a:rPr>
              <a:t>в компютърните </a:t>
            </a:r>
            <a:r>
              <a:rPr lang="ru-RU" dirty="0" smtClean="0">
                <a:effectLst/>
              </a:rPr>
              <a:t>графики?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Намалява </a:t>
            </a:r>
            <a:r>
              <a:rPr lang="ru-RU" dirty="0"/>
              <a:t>качеството на рендериране в игра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Намалява </a:t>
            </a:r>
            <a:r>
              <a:rPr lang="ru-RU" dirty="0"/>
              <a:t>организацията на информацията нужна за обработка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Дава </a:t>
            </a:r>
            <a:r>
              <a:rPr lang="ru-RU" dirty="0"/>
              <a:t>по-добър външен вид на повърхостите в реалистичен 3-измерен обект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Прави </a:t>
            </a:r>
            <a:r>
              <a:rPr lang="ru-RU" dirty="0"/>
              <a:t>3D водата да изглежда </a:t>
            </a:r>
            <a:r>
              <a:rPr lang="ru-RU" dirty="0" smtClean="0"/>
              <a:t>по-добре</a:t>
            </a:r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3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000" dirty="0" smtClean="0"/>
              <a:t>В </a:t>
            </a:r>
            <a:r>
              <a:rPr lang="ru-RU" sz="3000" dirty="0"/>
              <a:t>компютърните графики, терминът “Теселация/Tessellation” </a:t>
            </a:r>
            <a:r>
              <a:rPr lang="ru-RU" sz="3000" dirty="0" smtClean="0"/>
              <a:t>с</a:t>
            </a:r>
            <a:r>
              <a:rPr lang="en-US" sz="3000" dirty="0" smtClean="0"/>
              <a:t>e</a:t>
            </a:r>
            <a:r>
              <a:rPr lang="ru-RU" sz="3000" dirty="0" smtClean="0"/>
              <a:t> </a:t>
            </a:r>
            <a:r>
              <a:rPr lang="ru-RU" sz="3000" dirty="0"/>
              <a:t>ползва за    представянето на организацията на информацията, която е нужда за обработка и дава </a:t>
            </a:r>
            <a:r>
              <a:rPr lang="ru-RU" sz="3000" dirty="0" smtClean="0"/>
              <a:t>по-добър </a:t>
            </a:r>
            <a:r>
              <a:rPr lang="ru-RU" sz="3000" dirty="0"/>
              <a:t>реалистичен вид на 3D </a:t>
            </a:r>
            <a:r>
              <a:rPr lang="ru-RU" sz="3000" dirty="0" smtClean="0"/>
              <a:t>обектите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b="0" dirty="0">
                <a:hlinkClick r:id="rId2"/>
              </a:rPr>
              <a:t>http://en.wikipedia.org/wiki/Tessellation</a:t>
            </a:r>
            <a:endParaRPr lang="en-US" b="0" dirty="0"/>
          </a:p>
          <a:p>
            <a:pPr lvl="1"/>
            <a:r>
              <a:rPr lang="en-US" b="0" dirty="0">
                <a:hlinkClick r:id="rId3"/>
              </a:rPr>
              <a:t>http://cryengine.com/features/visuals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вид </a:t>
            </a:r>
            <a:r>
              <a:rPr lang="en-US" dirty="0" smtClean="0"/>
              <a:t>RAM </a:t>
            </a:r>
            <a:r>
              <a:rPr lang="bg-BG" dirty="0" smtClean="0"/>
              <a:t>памет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SRAM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209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>
                <a:effectLst/>
              </a:rPr>
              <a:t>Кой от следните изрази  може да бъде използван за извеждане на съдържанието на </a:t>
            </a:r>
            <a:r>
              <a:rPr lang="en-US" dirty="0"/>
              <a:t>MySQL </a:t>
            </a:r>
            <a:r>
              <a:rPr lang="bg-BG" dirty="0" smtClean="0">
                <a:effectLst/>
              </a:rPr>
              <a:t>таблица </a:t>
            </a:r>
            <a:r>
              <a:rPr lang="en-GB" dirty="0">
                <a:effectLst/>
              </a:rPr>
              <a:t>“</a:t>
            </a:r>
            <a:r>
              <a:rPr lang="bg-BG" dirty="0">
                <a:effectLst/>
              </a:rPr>
              <a:t>книги</a:t>
            </a:r>
            <a:r>
              <a:rPr lang="en-GB" dirty="0" smtClean="0">
                <a:effectLst/>
              </a:rPr>
              <a:t>”?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 smtClean="0">
                <a:effectLst/>
              </a:rPr>
              <a:t>SELECT </a:t>
            </a:r>
            <a:r>
              <a:rPr lang="en-GB" dirty="0">
                <a:effectLst/>
              </a:rPr>
              <a:t>* FROM </a:t>
            </a:r>
            <a:r>
              <a:rPr lang="en-GB" dirty="0" smtClean="0">
                <a:effectLst/>
              </a:rPr>
              <a:t>books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 smtClean="0">
                <a:effectLst/>
              </a:rPr>
              <a:t>SHOW </a:t>
            </a:r>
            <a:r>
              <a:rPr lang="en-GB" dirty="0">
                <a:effectLst/>
              </a:rPr>
              <a:t>* FROM </a:t>
            </a:r>
            <a:r>
              <a:rPr lang="en-GB" dirty="0" smtClean="0">
                <a:effectLst/>
              </a:rPr>
              <a:t>books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>
                <a:effectLst/>
              </a:rPr>
              <a:t>DISPLAY * FROM </a:t>
            </a:r>
            <a:r>
              <a:rPr lang="en-GB" dirty="0" smtClean="0">
                <a:effectLst/>
              </a:rPr>
              <a:t>books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>
                <a:effectLst/>
              </a:rPr>
              <a:t>SELECT ALL * FROM books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>
                <a:effectLst/>
              </a:rPr>
              <a:t>DISPLAY ALL* FROM </a:t>
            </a:r>
            <a:r>
              <a:rPr lang="en-GB" dirty="0" smtClean="0">
                <a:effectLst/>
              </a:rPr>
              <a:t>books</a:t>
            </a: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990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/>
              <a:t>Израза SELECT дава нула или повече </a:t>
            </a:r>
            <a:r>
              <a:rPr lang="ru-RU" dirty="0" smtClean="0"/>
              <a:t>реда</a:t>
            </a:r>
            <a:r>
              <a:rPr lang="en-US" dirty="0"/>
              <a:t> </a:t>
            </a:r>
            <a:r>
              <a:rPr lang="ru-RU" dirty="0"/>
              <a:t>от една или повече книги или прегледи на база данни</a:t>
            </a:r>
            <a:endParaRPr lang="bg-BG" dirty="0" smtClean="0"/>
          </a:p>
          <a:p>
            <a:endParaRPr lang="en-US" sz="3000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GB" b="0" u="sng" dirty="0">
                <a:effectLst/>
                <a:hlinkClick r:id="rId2"/>
              </a:rPr>
              <a:t>http://www.w3schools.com/sql</a:t>
            </a:r>
            <a:r>
              <a:rPr lang="en-GB" b="0" u="sng" dirty="0" smtClean="0">
                <a:effectLst/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Какво означава съкращението </a:t>
            </a:r>
            <a:r>
              <a:rPr lang="ru-RU" dirty="0" smtClean="0"/>
              <a:t>FAIS</a:t>
            </a:r>
            <a:r>
              <a:rPr lang="en-US" dirty="0" smtClean="0"/>
              <a:t> (</a:t>
            </a:r>
            <a:r>
              <a:rPr lang="az-Cyrl-AZ" dirty="0"/>
              <a:t>ИСФП</a:t>
            </a:r>
            <a:r>
              <a:rPr lang="en-US" dirty="0" smtClean="0"/>
              <a:t>)</a:t>
            </a:r>
            <a:r>
              <a:rPr lang="ru-RU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Информационни </a:t>
            </a:r>
            <a:r>
              <a:rPr lang="ru-RU" dirty="0"/>
              <a:t>системи за </a:t>
            </a:r>
            <a:r>
              <a:rPr lang="ru-RU" dirty="0" smtClean="0"/>
              <a:t>функционална преценка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Информационни </a:t>
            </a:r>
            <a:r>
              <a:rPr lang="ru-RU" dirty="0"/>
              <a:t>системи за федерални правителства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Информационни системи за функционални пространтства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Информационни </a:t>
            </a:r>
            <a:r>
              <a:rPr lang="ru-RU" dirty="0"/>
              <a:t>системи за фотографски </a:t>
            </a:r>
            <a:r>
              <a:rPr lang="ru-RU" dirty="0" smtClean="0"/>
              <a:t>проекти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Информационнит</a:t>
            </a:r>
            <a:r>
              <a:rPr lang="ru-RU" dirty="0"/>
              <a:t>е</a:t>
            </a:r>
            <a:r>
              <a:rPr lang="ru-RU" dirty="0" smtClean="0"/>
              <a:t> </a:t>
            </a:r>
            <a:r>
              <a:rPr lang="ru-RU" dirty="0"/>
              <a:t>системи за функционални пространтства </a:t>
            </a:r>
            <a:r>
              <a:rPr lang="en-US" dirty="0" smtClean="0"/>
              <a:t>(</a:t>
            </a:r>
            <a:r>
              <a:rPr lang="az-Cyrl-AZ" dirty="0"/>
              <a:t>ИСФП</a:t>
            </a:r>
            <a:r>
              <a:rPr lang="en-US" dirty="0" smtClean="0"/>
              <a:t>) </a:t>
            </a:r>
            <a:r>
              <a:rPr lang="bg-BG" dirty="0" smtClean="0"/>
              <a:t>поддържат</a:t>
            </a:r>
            <a:r>
              <a:rPr lang="en-US" dirty="0" smtClean="0"/>
              <a:t> </a:t>
            </a:r>
            <a:r>
              <a:rPr lang="az-Cyrl-AZ" dirty="0" smtClean="0"/>
              <a:t>по-общи</a:t>
            </a:r>
            <a:r>
              <a:rPr lang="en-US" dirty="0" smtClean="0"/>
              <a:t> </a:t>
            </a:r>
            <a:r>
              <a:rPr lang="az-Cyrl-AZ" dirty="0" smtClean="0"/>
              <a:t>информационни системи</a:t>
            </a:r>
            <a:r>
              <a:rPr lang="en-US" dirty="0" smtClean="0"/>
              <a:t> – </a:t>
            </a:r>
            <a:r>
              <a:rPr lang="bg-BG" dirty="0" smtClean="0"/>
              <a:t>например </a:t>
            </a:r>
            <a:r>
              <a:rPr lang="en-US" dirty="0" smtClean="0"/>
              <a:t>, </a:t>
            </a:r>
            <a:r>
              <a:rPr lang="az-Cyrl-AZ" dirty="0" smtClean="0"/>
              <a:t>системи</a:t>
            </a:r>
            <a:r>
              <a:rPr lang="en-US" dirty="0" smtClean="0"/>
              <a:t> </a:t>
            </a:r>
            <a:r>
              <a:rPr lang="az-Cyrl-AZ" dirty="0"/>
              <a:t>за бизнес проучвания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bg-BG" sz="2800" dirty="0"/>
              <a:t> </a:t>
            </a:r>
            <a:r>
              <a:rPr lang="en-US" sz="2800" b="0" dirty="0">
                <a:hlinkClick r:id="rId2"/>
              </a:rPr>
              <a:t>http://en.wikipedia.org/wiki/Information_systems</a:t>
            </a:r>
            <a:endParaRPr lang="en-US" sz="2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6" name="Picture 5" descr="C:\Users\User\Desktop\hotel-computer-securit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85" y="685800"/>
            <a:ext cx="2008251" cy="24003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User\Desktop\images\PC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36" y="685800"/>
            <a:ext cx="2769577" cy="24003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>
                <a:effectLst/>
              </a:rPr>
              <a:t>Кой </a:t>
            </a:r>
            <a:r>
              <a:rPr lang="ru-RU" dirty="0">
                <a:effectLst/>
              </a:rPr>
              <a:t>е препоръчителният начин за избягване на MySQL инжекции в </a:t>
            </a:r>
            <a:r>
              <a:rPr lang="ru-RU" dirty="0" smtClean="0">
                <a:effectLst/>
              </a:rPr>
              <a:t>PHP?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r>
              <a:rPr lang="bg-BG" b="0" dirty="0" smtClean="0"/>
              <a:t>И</a:t>
            </a:r>
            <a:r>
              <a:rPr lang="bg-BG" b="0" dirty="0" smtClean="0"/>
              <a:t>зползване на</a:t>
            </a:r>
            <a:r>
              <a:rPr lang="en-US" b="0" dirty="0" smtClean="0"/>
              <a:t> </a:t>
            </a:r>
            <a:r>
              <a:rPr lang="az-Cyrl-AZ" b="0" dirty="0"/>
              <a:t>функцията</a:t>
            </a:r>
            <a:r>
              <a:rPr lang="bg-BG" b="0" dirty="0" smtClean="0"/>
              <a:t> </a:t>
            </a:r>
            <a:r>
              <a:rPr lang="en-US" b="0" dirty="0" err="1" smtClean="0">
                <a:effectLst/>
              </a:rPr>
              <a:t>mysqli_real_escape_string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r>
              <a:rPr lang="bg-BG" b="0" dirty="0" smtClean="0"/>
              <a:t>И</a:t>
            </a:r>
            <a:r>
              <a:rPr lang="bg-BG" b="0" dirty="0" smtClean="0">
                <a:effectLst/>
              </a:rPr>
              <a:t>зползване </a:t>
            </a:r>
            <a:r>
              <a:rPr lang="bg-BG" b="0" dirty="0">
                <a:effectLst/>
              </a:rPr>
              <a:t>на функцията</a:t>
            </a:r>
            <a:r>
              <a:rPr lang="en-US" b="0" dirty="0" smtClean="0">
                <a:effectLst/>
              </a:rPr>
              <a:t> </a:t>
            </a:r>
            <a:r>
              <a:rPr lang="en-US" b="0" dirty="0" err="1" smtClean="0">
                <a:effectLst/>
              </a:rPr>
              <a:t>mysql_real_escape_string</a:t>
            </a:r>
            <a:endParaRPr lang="en-US" b="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b="0" dirty="0" smtClean="0"/>
              <a:t> </a:t>
            </a:r>
            <a:r>
              <a:rPr lang="bg-BG" b="0" dirty="0" smtClean="0"/>
              <a:t>Изполезване </a:t>
            </a:r>
            <a:r>
              <a:rPr lang="bg-BG" b="0" dirty="0" smtClean="0"/>
              <a:t>на</a:t>
            </a:r>
            <a:r>
              <a:rPr lang="en-US" b="0" dirty="0" smtClean="0"/>
              <a:t> </a:t>
            </a:r>
            <a:r>
              <a:rPr lang="en-US" b="0" dirty="0" smtClean="0"/>
              <a:t>https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b="0" dirty="0" smtClean="0"/>
              <a:t> </a:t>
            </a:r>
            <a:r>
              <a:rPr lang="az-Cyrl-AZ" b="0" dirty="0" smtClean="0"/>
              <a:t>В</a:t>
            </a:r>
            <a:r>
              <a:rPr lang="bg-BG" b="0" dirty="0" smtClean="0"/>
              <a:t>сички </a:t>
            </a:r>
            <a:r>
              <a:rPr lang="bg-BG" b="0" dirty="0" smtClean="0"/>
              <a:t>горепосочени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mysql</a:t>
            </a:r>
            <a:r>
              <a:rPr lang="ru-RU" sz="2800" dirty="0"/>
              <a:t>_ </a:t>
            </a:r>
            <a:r>
              <a:rPr lang="en-US" sz="2800" dirty="0" smtClean="0"/>
              <a:t>- </a:t>
            </a:r>
            <a:r>
              <a:rPr lang="ru-RU" sz="2800" dirty="0" smtClean="0"/>
              <a:t>функциите </a:t>
            </a:r>
            <a:r>
              <a:rPr lang="ru-RU" sz="2800" dirty="0"/>
              <a:t>вече не се поддържат</a:t>
            </a:r>
          </a:p>
          <a:p>
            <a:r>
              <a:rPr lang="ru-RU" sz="2800" dirty="0"/>
              <a:t>mysqli_(със i)- </a:t>
            </a:r>
            <a:r>
              <a:rPr lang="ru-RU" sz="2800" dirty="0" smtClean="0"/>
              <a:t>новите </a:t>
            </a:r>
            <a:r>
              <a:rPr lang="ru-RU" sz="2800" dirty="0"/>
              <a:t>пренаписани функции, които са </a:t>
            </a:r>
            <a:r>
              <a:rPr lang="ru-RU" sz="2800" dirty="0" smtClean="0"/>
              <a:t>по-защитени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bg-BG" sz="2800" dirty="0"/>
              <a:t> </a:t>
            </a:r>
            <a:r>
              <a:rPr lang="en-US" sz="2800" b="0" u="sng" dirty="0">
                <a:effectLst/>
                <a:hlinkClick r:id="rId2"/>
              </a:rPr>
              <a:t>http://</a:t>
            </a:r>
            <a:r>
              <a:rPr lang="en-US" sz="2800" b="0" u="sng" dirty="0" smtClean="0">
                <a:effectLst/>
                <a:hlinkClick r:id="rId2"/>
              </a:rPr>
              <a:t>www.php.net/manual/en/mysqli.real-escape-string.php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esktop\presentaci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43" y="8382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4995076" y="1048364"/>
            <a:ext cx="945826" cy="86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h20435.www2.hp.com/t5/image/serverpage/image-id/4757iF89155553D29C283/image-size/original?v=mpbl-1&amp;px=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41550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Prezi_logo_transparent_20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262511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софтуер за създаване на презентации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Docs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Prezi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SlideRocket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OpenOffice</a:t>
            </a:r>
            <a:r>
              <a:rPr lang="en-US" dirty="0"/>
              <a:t> Impress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Никое от изброените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462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>
                <a:effectLst/>
              </a:rPr>
              <a:t>ERAM </a:t>
            </a:r>
            <a:r>
              <a:rPr lang="bg-BG" sz="2600" b="0" dirty="0">
                <a:effectLst/>
              </a:rPr>
              <a:t>памет не </a:t>
            </a:r>
            <a:r>
              <a:rPr lang="bg-BG" sz="2600" b="0" dirty="0" smtClean="0">
                <a:effectLst/>
              </a:rPr>
              <a:t>съществува</a:t>
            </a:r>
            <a:r>
              <a:rPr lang="en-US" sz="2600" b="0" dirty="0" smtClean="0">
                <a:effectLst/>
              </a:rPr>
              <a:t> </a:t>
            </a:r>
            <a:r>
              <a:rPr lang="bg-BG" sz="2600" b="0" dirty="0" smtClean="0">
                <a:effectLst/>
              </a:rPr>
              <a:t>когато </a:t>
            </a:r>
            <a:r>
              <a:rPr lang="bg-BG" sz="2600" b="0" dirty="0">
                <a:effectLst/>
              </a:rPr>
              <a:t>става дума за </a:t>
            </a:r>
            <a:r>
              <a:rPr lang="en-US" sz="2600" b="0" dirty="0">
                <a:effectLst/>
              </a:rPr>
              <a:t>random access </a:t>
            </a:r>
            <a:r>
              <a:rPr lang="en-US" sz="2600" b="0" dirty="0" smtClean="0">
                <a:effectLst/>
              </a:rPr>
              <a:t>memory. </a:t>
            </a:r>
            <a:r>
              <a:rPr lang="az-Cyrl-AZ" sz="2600" b="0" dirty="0">
                <a:effectLst/>
              </a:rPr>
              <a:t>Вместо това, има:</a:t>
            </a:r>
            <a:endParaRPr lang="en-US" sz="2600" b="0" dirty="0">
              <a:effectLst/>
            </a:endParaRPr>
          </a:p>
          <a:p>
            <a:pPr lvl="1"/>
            <a:r>
              <a:rPr lang="ru-RU" sz="2600" b="0" dirty="0">
                <a:effectLst/>
              </a:rPr>
              <a:t>Статична (SRAM</a:t>
            </a:r>
            <a:r>
              <a:rPr lang="ru-RU" sz="2600" b="0" dirty="0" smtClean="0">
                <a:effectLst/>
              </a:rPr>
              <a:t>)</a:t>
            </a:r>
            <a:r>
              <a:rPr lang="en-US" sz="2600" b="0" dirty="0" smtClean="0">
                <a:effectLst/>
              </a:rPr>
              <a:t> </a:t>
            </a:r>
            <a:r>
              <a:rPr lang="ru-RU" sz="2600" b="0" dirty="0" smtClean="0">
                <a:effectLst/>
              </a:rPr>
              <a:t>RAM</a:t>
            </a:r>
            <a:endParaRPr lang="en-US" sz="2600" b="0" dirty="0" smtClean="0">
              <a:effectLst/>
            </a:endParaRPr>
          </a:p>
          <a:p>
            <a:pPr lvl="1"/>
            <a:r>
              <a:rPr lang="ru-RU" sz="2600" b="0" dirty="0" smtClean="0">
                <a:effectLst/>
              </a:rPr>
              <a:t>Динамична </a:t>
            </a:r>
            <a:r>
              <a:rPr lang="ru-RU" sz="2600" b="0" dirty="0">
                <a:effectLst/>
              </a:rPr>
              <a:t>(</a:t>
            </a:r>
            <a:r>
              <a:rPr lang="ru-RU" sz="2600" b="0" dirty="0" smtClean="0">
                <a:effectLst/>
              </a:rPr>
              <a:t>DRAM)</a:t>
            </a:r>
            <a:r>
              <a:rPr lang="en-US" sz="2600" b="0" dirty="0" smtClean="0">
                <a:effectLst/>
              </a:rPr>
              <a:t> </a:t>
            </a:r>
            <a:r>
              <a:rPr lang="ru-RU" sz="2600" b="0" dirty="0" smtClean="0">
                <a:effectLst/>
              </a:rPr>
              <a:t>RAM</a:t>
            </a:r>
            <a:endParaRPr lang="en-US" sz="2600" b="0" dirty="0" smtClean="0">
              <a:effectLst/>
            </a:endParaRPr>
          </a:p>
          <a:p>
            <a:pPr lvl="1"/>
            <a:r>
              <a:rPr lang="ru-RU" sz="2600" b="0" dirty="0" smtClean="0">
                <a:effectLst/>
              </a:rPr>
              <a:t>Синхронна </a:t>
            </a:r>
            <a:r>
              <a:rPr lang="ru-RU" sz="2600" b="0" dirty="0">
                <a:effectLst/>
              </a:rPr>
              <a:t>динамична (SDRAM) </a:t>
            </a:r>
            <a:r>
              <a:rPr lang="ru-RU" sz="2600" b="0" dirty="0" smtClean="0">
                <a:effectLst/>
              </a:rPr>
              <a:t>RAM</a:t>
            </a:r>
            <a:endParaRPr lang="en-US" sz="2600" b="0" dirty="0" smtClean="0"/>
          </a:p>
          <a:p>
            <a:endParaRPr lang="en-US" sz="2600" b="0" dirty="0" smtClean="0"/>
          </a:p>
          <a:p>
            <a:r>
              <a:rPr lang="bg-BG" sz="2600" b="0" dirty="0" smtClean="0"/>
              <a:t>Информация:</a:t>
            </a:r>
            <a:endParaRPr lang="en-US" sz="2600" b="0" dirty="0"/>
          </a:p>
          <a:p>
            <a:pPr lvl="1"/>
            <a:r>
              <a:rPr lang="en-US" sz="2600" b="0" dirty="0">
                <a:hlinkClick r:id="rId2"/>
              </a:rPr>
              <a:t>http://bg.wikipedia.org/wiki/</a:t>
            </a:r>
            <a:r>
              <a:rPr lang="bg-BG" sz="2600" b="0" dirty="0" err="1" smtClean="0">
                <a:hlinkClick r:id="rId2"/>
              </a:rPr>
              <a:t>Памет_с_произволен_достъп</a:t>
            </a:r>
            <a:endParaRPr lang="en-US" sz="2600" b="0" dirty="0" smtClean="0"/>
          </a:p>
          <a:p>
            <a:pPr lvl="1"/>
            <a:r>
              <a:rPr lang="en-US" sz="2600" b="0" dirty="0" smtClean="0">
                <a:hlinkClick r:id="rId3"/>
              </a:rPr>
              <a:t>http</a:t>
            </a:r>
            <a:r>
              <a:rPr lang="en-US" sz="2600" b="0" dirty="0">
                <a:hlinkClick r:id="rId3"/>
              </a:rPr>
              <a:t>://en.wikipedia.org/wiki/Random-access_memory</a:t>
            </a:r>
            <a:endParaRPr lang="bg-BG" sz="2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err="1" smtClean="0"/>
              <a:t>SlideRocket</a:t>
            </a:r>
            <a:r>
              <a:rPr lang="en-US" sz="2800" dirty="0" smtClean="0"/>
              <a:t> – </a:t>
            </a:r>
            <a:r>
              <a:rPr lang="bg-BG" sz="2800" dirty="0" smtClean="0"/>
              <a:t>програма </a:t>
            </a:r>
            <a:r>
              <a:rPr lang="bg-BG" sz="2800" dirty="0" smtClean="0"/>
              <a:t>за онлайн слайдшоу </a:t>
            </a:r>
            <a:r>
              <a:rPr lang="bg-BG" sz="2800" dirty="0" smtClean="0"/>
              <a:t>презентации</a:t>
            </a:r>
            <a:endParaRPr lang="en-US" sz="2800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err="1" smtClean="0"/>
              <a:t>Prezi</a:t>
            </a:r>
            <a:r>
              <a:rPr lang="en-US" sz="2800" dirty="0" smtClean="0"/>
              <a:t> –</a:t>
            </a:r>
            <a:r>
              <a:rPr lang="bg-BG" sz="2800" dirty="0" smtClean="0"/>
              <a:t> клауд</a:t>
            </a:r>
            <a:r>
              <a:rPr lang="en-US" sz="2800" dirty="0" smtClean="0"/>
              <a:t>-</a:t>
            </a:r>
            <a:r>
              <a:rPr lang="bg-BG" sz="2800" dirty="0" smtClean="0"/>
              <a:t>базирана </a:t>
            </a:r>
            <a:r>
              <a:rPr lang="bg-BG" sz="2800" dirty="0" smtClean="0"/>
              <a:t>програма за </a:t>
            </a:r>
            <a:r>
              <a:rPr lang="bg-BG" sz="2800" dirty="0" smtClean="0"/>
              <a:t>презентации</a:t>
            </a:r>
            <a:endParaRPr lang="en-US" sz="2800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err="1" smtClean="0"/>
              <a:t>OpenOffice</a:t>
            </a:r>
            <a:r>
              <a:rPr lang="en-US" sz="2800" dirty="0" smtClean="0"/>
              <a:t> Impress – </a:t>
            </a:r>
            <a:r>
              <a:rPr lang="az-Cyrl-AZ" sz="2800" dirty="0"/>
              <a:t>мултимедийна програма за презентации</a:t>
            </a:r>
            <a:endParaRPr lang="en-US" sz="2800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Google Docs – </a:t>
            </a:r>
            <a:r>
              <a:rPr lang="az-Cyrl-AZ" sz="2800" dirty="0"/>
              <a:t>онлайн</a:t>
            </a:r>
            <a:r>
              <a:rPr lang="en-US" sz="2800" dirty="0" smtClean="0"/>
              <a:t> </a:t>
            </a:r>
            <a:r>
              <a:rPr lang="az-Cyrl-AZ" sz="2800" dirty="0" smtClean="0"/>
              <a:t>програма </a:t>
            </a:r>
            <a:r>
              <a:rPr lang="az-Cyrl-AZ" sz="2800" dirty="0"/>
              <a:t>за презентации</a:t>
            </a:r>
            <a:endParaRPr lang="en-US" sz="2800" dirty="0" smtClean="0"/>
          </a:p>
          <a:p>
            <a:pPr marL="0" lvl="1" inden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endParaRPr lang="en-US" sz="2800" dirty="0" smtClean="0"/>
          </a:p>
          <a:p>
            <a:r>
              <a:rPr lang="bg-BG" sz="2800" dirty="0"/>
              <a:t>Информация</a:t>
            </a:r>
            <a:r>
              <a:rPr lang="bg-BG" sz="2800" dirty="0" smtClean="0"/>
              <a:t>:</a:t>
            </a:r>
            <a:endParaRPr lang="en-US" sz="2800" dirty="0" smtClean="0"/>
          </a:p>
          <a:p>
            <a:pPr lvl="1"/>
            <a:r>
              <a:rPr lang="en-US" sz="2800" b="0" dirty="0">
                <a:hlinkClick r:id="rId2"/>
              </a:rPr>
              <a:t>http://en.wikipedia.org/wiki/Presentation_program 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8" name="Picture 7" descr="C:\Users\User\Desktop\183836_3bf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9000"/>
            <a:ext cx="5255161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effectLst/>
              </a:rPr>
              <a:t>Линейнотото мултимедийно съдържание</a:t>
            </a:r>
            <a:r>
              <a:rPr lang="bg-BG" dirty="0" smtClean="0">
                <a:effectLst/>
              </a:rPr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Не </a:t>
            </a:r>
            <a:r>
              <a:rPr lang="ru-RU" dirty="0">
                <a:effectLst/>
              </a:rPr>
              <a:t>може да се управлява от зрителя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</a:t>
            </a:r>
            <a:r>
              <a:rPr lang="ru-RU" dirty="0" smtClean="0">
                <a:effectLst/>
              </a:rPr>
              <a:t>оже </a:t>
            </a:r>
            <a:r>
              <a:rPr lang="ru-RU" dirty="0">
                <a:effectLst/>
              </a:rPr>
              <a:t>винаги да се управлява от зрителя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</a:t>
            </a:r>
            <a:r>
              <a:rPr lang="ru-RU" dirty="0" smtClean="0">
                <a:effectLst/>
              </a:rPr>
              <a:t>оже </a:t>
            </a:r>
            <a:r>
              <a:rPr lang="ru-RU" dirty="0">
                <a:effectLst/>
              </a:rPr>
              <a:t>да се управлява от зрителя, само ако програмата го позволява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E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известно още като “Hypermedia”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>
                <a:effectLst/>
              </a:rPr>
              <a:t>Има </a:t>
            </a:r>
            <a:r>
              <a:rPr lang="ru-RU" dirty="0">
                <a:effectLst/>
              </a:rPr>
              <a:t>широко приложение във видео игрите</a:t>
            </a:r>
            <a:endParaRPr lang="en-US" dirty="0" smtClean="0"/>
          </a:p>
          <a:p>
            <a:pPr marL="357188" lvl="1" indent="0">
              <a:spcBef>
                <a:spcPts val="0"/>
              </a:spcBef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8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600" dirty="0">
                <a:effectLst/>
              </a:rPr>
              <a:t>Мултимедията се дели на линейна и нелинейна. Линейното мултимедийно съдържание често е без възможност за управление от зрителите или потребителите като например филмовата прожекция в киното. </a:t>
            </a:r>
            <a:r>
              <a:rPr lang="ru-RU" sz="2600" dirty="0" smtClean="0">
                <a:effectLst/>
              </a:rPr>
              <a:t>Нелинейн</a:t>
            </a:r>
            <a:r>
              <a:rPr lang="en-US" sz="2600" dirty="0" smtClean="0">
                <a:effectLst/>
              </a:rPr>
              <a:t>o</a:t>
            </a:r>
            <a:r>
              <a:rPr lang="ru-RU" sz="2600" dirty="0" smtClean="0">
                <a:effectLst/>
              </a:rPr>
              <a:t>т</a:t>
            </a:r>
            <a:r>
              <a:rPr lang="en-US" sz="2600" dirty="0" smtClean="0">
                <a:effectLst/>
              </a:rPr>
              <a:t>o</a:t>
            </a:r>
            <a:r>
              <a:rPr lang="ru-RU" sz="2600" dirty="0" smtClean="0">
                <a:effectLst/>
              </a:rPr>
              <a:t> </a:t>
            </a:r>
            <a:r>
              <a:rPr lang="ru-RU" sz="2600" dirty="0">
                <a:effectLst/>
              </a:rPr>
              <a:t>използва интерактивност да се управлява този процес като например видео игрите или обучение, в което се използва компютър. Hypermedia е пример за нелинейно </a:t>
            </a:r>
            <a:r>
              <a:rPr lang="ru-RU" sz="2600" dirty="0" smtClean="0">
                <a:effectLst/>
              </a:rPr>
              <a:t>съдържание</a:t>
            </a:r>
            <a:r>
              <a:rPr lang="bg-BG" sz="2600" dirty="0" smtClean="0"/>
              <a:t> </a:t>
            </a:r>
            <a:endParaRPr lang="en-US" sz="2600" dirty="0" smtClean="0"/>
          </a:p>
          <a:p>
            <a:endParaRPr lang="bg-BG" sz="2600" dirty="0" smtClean="0"/>
          </a:p>
          <a:p>
            <a:r>
              <a:rPr lang="bg-BG" sz="2600" dirty="0" smtClean="0">
                <a:effectLst/>
              </a:rPr>
              <a:t>Информация:</a:t>
            </a:r>
            <a:endParaRPr lang="en-US" sz="2600" dirty="0">
              <a:effectLst/>
            </a:endParaRPr>
          </a:p>
          <a:p>
            <a:pPr lvl="1"/>
            <a:r>
              <a:rPr lang="en-US" sz="2600" b="0" u="sng" dirty="0" smtClean="0">
                <a:effectLst/>
                <a:hlinkClick r:id="rId2"/>
              </a:rPr>
              <a:t>http</a:t>
            </a:r>
            <a:r>
              <a:rPr lang="en-US" sz="2600" b="0" u="sng" dirty="0">
                <a:effectLst/>
                <a:hlinkClick r:id="rId2"/>
              </a:rPr>
              <a:t>://</a:t>
            </a:r>
            <a:r>
              <a:rPr lang="en-US" sz="2600" b="0" u="sng" dirty="0" smtClean="0">
                <a:effectLst/>
                <a:hlinkClick r:id="rId2"/>
              </a:rPr>
              <a:t>en.wikipedia.org/wiki/Multimedia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6" name="Picture 5" descr="C:\Users\User\Desktop\computer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838200"/>
            <a:ext cx="43942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вид топология е показана на диаграмата?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GB" dirty="0" smtClean="0"/>
              <a:t>Mesh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Star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Bus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Tree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20979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Joro\Desktop\oie_27191727dFeBFKS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28800"/>
            <a:ext cx="3705225" cy="33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 smtClean="0"/>
              <a:t>Mesh</a:t>
            </a:r>
            <a:endParaRPr lang="bg-BG" sz="3000" dirty="0" smtClean="0"/>
          </a:p>
          <a:p>
            <a:pPr lvl="1"/>
            <a:r>
              <a:rPr lang="bg-BG" dirty="0" smtClean="0"/>
              <a:t>Всички устройства са свързани помежду си</a:t>
            </a:r>
          </a:p>
          <a:p>
            <a:pPr lvl="1"/>
            <a:r>
              <a:rPr lang="bg-BG" dirty="0" smtClean="0"/>
              <a:t>Гарантира комуникация между устройствата, дори ако някоя връзка се разпадне</a:t>
            </a:r>
          </a:p>
          <a:p>
            <a:pPr lvl="1"/>
            <a:r>
              <a:rPr lang="bg-BG" dirty="0" smtClean="0"/>
              <a:t>Скъп</a:t>
            </a:r>
            <a:r>
              <a:rPr lang="en-US" dirty="0" smtClean="0"/>
              <a:t>o</a:t>
            </a:r>
            <a:r>
              <a:rPr lang="bg-BG" dirty="0" smtClean="0"/>
              <a:t> </a:t>
            </a:r>
            <a:r>
              <a:rPr lang="bg-BG" dirty="0" smtClean="0"/>
              <a:t>инсталиране</a:t>
            </a:r>
            <a:endParaRPr lang="en-US" dirty="0" smtClean="0"/>
          </a:p>
          <a:p>
            <a:endParaRPr lang="en-US" sz="3000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GB" b="0" u="sng" dirty="0">
                <a:effectLst/>
                <a:hlinkClick r:id="rId2"/>
              </a:rPr>
              <a:t>http://</a:t>
            </a:r>
            <a:r>
              <a:rPr lang="en-GB" b="0" u="sng" dirty="0" smtClean="0">
                <a:effectLst/>
                <a:hlinkClick r:id="rId2"/>
              </a:rPr>
              <a:t>en.wikipedia.org/wiki/OSI_model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</a:t>
            </a:r>
            <a:endParaRPr lang="ru-RU" dirty="0"/>
          </a:p>
        </p:txBody>
      </p:sp>
      <p:pic>
        <p:nvPicPr>
          <p:cNvPr id="8" name="Picture 7" descr="C:\Users\User\Desktop\world-record-for-data-transfer-spee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685800"/>
            <a:ext cx="533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Какво е другото име на IPng?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IPv6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IPenp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IPv4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IETF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15875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effectLst/>
              </a:rPr>
              <a:t>IPv6 (Internet Protocol Version 6) </a:t>
            </a:r>
            <a:r>
              <a:rPr lang="az-Cyrl-AZ" sz="2800" b="0" dirty="0">
                <a:effectLst/>
              </a:rPr>
              <a:t>също се нарича</a:t>
            </a:r>
            <a:r>
              <a:rPr lang="en-US" sz="2800" b="0" dirty="0" smtClean="0">
                <a:effectLst/>
              </a:rPr>
              <a:t> </a:t>
            </a:r>
            <a:r>
              <a:rPr lang="en-US" sz="2800" b="0" dirty="0" err="1" smtClean="0">
                <a:effectLst/>
              </a:rPr>
              <a:t>IPng</a:t>
            </a:r>
            <a:r>
              <a:rPr lang="en-US" sz="2800" b="0" dirty="0" smtClean="0">
                <a:effectLst/>
              </a:rPr>
              <a:t> </a:t>
            </a:r>
            <a:r>
              <a:rPr lang="en-US" sz="2800" b="0" dirty="0">
                <a:effectLst/>
              </a:rPr>
              <a:t>(Internet Protocol next generation</a:t>
            </a:r>
            <a:r>
              <a:rPr lang="en-US" sz="2800" b="0" dirty="0" smtClean="0">
                <a:effectLst/>
              </a:rPr>
              <a:t>) </a:t>
            </a:r>
            <a:r>
              <a:rPr lang="az-Cyrl-AZ" sz="2800" b="0" dirty="0">
                <a:effectLst/>
              </a:rPr>
              <a:t>и е най-новата версия на </a:t>
            </a:r>
            <a:r>
              <a:rPr lang="en-US" sz="2800" b="0" dirty="0">
                <a:effectLst/>
              </a:rPr>
              <a:t>Internet Protocol (IP</a:t>
            </a:r>
            <a:r>
              <a:rPr lang="en-US" sz="2800" b="0" dirty="0" smtClean="0">
                <a:effectLst/>
              </a:rPr>
              <a:t>) </a:t>
            </a:r>
            <a:r>
              <a:rPr lang="ru-RU" sz="2800" b="0" dirty="0">
                <a:effectLst/>
              </a:rPr>
              <a:t>прегледана от комисиите за стандарти на </a:t>
            </a:r>
            <a:r>
              <a:rPr lang="en-US" sz="2800" b="0" dirty="0" smtClean="0">
                <a:effectLst/>
              </a:rPr>
              <a:t>IETF, </a:t>
            </a:r>
            <a:r>
              <a:rPr lang="ru-RU" sz="2800" b="0" dirty="0">
                <a:effectLst/>
              </a:rPr>
              <a:t>за да замести сегашната версия на</a:t>
            </a:r>
            <a:r>
              <a:rPr lang="en-US" sz="2800" b="0" dirty="0" smtClean="0">
                <a:effectLst/>
              </a:rPr>
              <a:t> IPv4 </a:t>
            </a:r>
            <a:r>
              <a:rPr lang="en-US" sz="2800" b="0" dirty="0">
                <a:effectLst/>
              </a:rPr>
              <a:t>(Internet Protocol Version 4</a:t>
            </a:r>
            <a:r>
              <a:rPr lang="en-US" sz="2800" b="0" dirty="0" smtClean="0">
                <a:effectLst/>
              </a:rPr>
              <a:t>)</a:t>
            </a:r>
          </a:p>
          <a:p>
            <a:endParaRPr lang="en-US" sz="2800" dirty="0" smtClean="0"/>
          </a:p>
          <a:p>
            <a:r>
              <a:rPr lang="bg-BG" sz="2800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b="0" dirty="0" smtClean="0">
                <a:hlinkClick r:id="rId2"/>
              </a:rPr>
              <a:t>http</a:t>
            </a:r>
            <a:r>
              <a:rPr lang="en-US" sz="2800" b="0" dirty="0">
                <a:hlinkClick r:id="rId2"/>
              </a:rPr>
              <a:t>://en.wikipedia.org/wiki/IPv6</a:t>
            </a:r>
            <a:endParaRPr lang="en-US" sz="2800" b="0" dirty="0" smtClean="0"/>
          </a:p>
          <a:p>
            <a:pPr lvl="1"/>
            <a:r>
              <a:rPr lang="en-US" sz="2800" b="0" dirty="0" smtClean="0">
                <a:hlinkClick r:id="rId3"/>
              </a:rPr>
              <a:t>http</a:t>
            </a:r>
            <a:r>
              <a:rPr lang="en-US" sz="2800" b="0" dirty="0">
                <a:hlinkClick r:id="rId3"/>
              </a:rPr>
              <a:t>://en.wikipedia.org/wiki/IPv4</a:t>
            </a:r>
            <a:endParaRPr lang="en-US" sz="2800" b="0" dirty="0" smtClean="0"/>
          </a:p>
          <a:p>
            <a:pPr lvl="1"/>
            <a:r>
              <a:rPr lang="en-US" sz="2800" b="0" dirty="0" smtClean="0">
                <a:hlinkClick r:id="rId4"/>
              </a:rPr>
              <a:t>http</a:t>
            </a:r>
            <a:r>
              <a:rPr lang="en-US" sz="2800" b="0" dirty="0">
                <a:hlinkClick r:id="rId4"/>
              </a:rPr>
              <a:t>://en.wikipedia.org/wiki/IETF</a:t>
            </a:r>
            <a:endParaRPr lang="bg-BG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</a:t>
            </a:r>
            <a:endParaRPr lang="en-US" dirty="0"/>
          </a:p>
        </p:txBody>
      </p:sp>
      <p:pic>
        <p:nvPicPr>
          <p:cNvPr id="10" name="Picture 9" descr="C:\Users\User\Desktop\social-networ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00400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В какъв формат </a:t>
            </a:r>
            <a:r>
              <a:rPr lang="en-US" dirty="0" smtClean="0"/>
              <a:t>Microsoft Office Express </a:t>
            </a:r>
            <a:r>
              <a:rPr lang="bg-BG" dirty="0"/>
              <a:t>запаметява и</a:t>
            </a:r>
            <a:r>
              <a:rPr lang="en-US" dirty="0" smtClean="0"/>
              <a:t>-</a:t>
            </a:r>
            <a:r>
              <a:rPr lang="bg-BG" dirty="0" smtClean="0"/>
              <a:t>мейлите</a:t>
            </a:r>
            <a:r>
              <a:rPr lang="en-GB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eml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emlx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msg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mbx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000" dirty="0"/>
              <a:t>MSG файловете са съобщения в Outlook запаметени като </a:t>
            </a:r>
            <a:r>
              <a:rPr lang="ru-RU" sz="3000" dirty="0" smtClean="0"/>
              <a:t>файлове</a:t>
            </a:r>
            <a:endParaRPr lang="en-US" sz="3000" dirty="0" smtClean="0"/>
          </a:p>
          <a:p>
            <a:pPr lvl="1"/>
            <a:r>
              <a:rPr lang="az-Cyrl-AZ" dirty="0"/>
              <a:t>Те са запаметени като "</a:t>
            </a:r>
            <a:r>
              <a:rPr lang="en-US" dirty="0"/>
              <a:t>COM structured storage OLE2 compound documents" </a:t>
            </a:r>
            <a:r>
              <a:rPr lang="az-Cyrl-AZ" dirty="0"/>
              <a:t>или "</a:t>
            </a:r>
            <a:r>
              <a:rPr lang="en-US" dirty="0" err="1"/>
              <a:t>DocFile</a:t>
            </a:r>
            <a:r>
              <a:rPr lang="en-US" dirty="0"/>
              <a:t>", </a:t>
            </a:r>
            <a:r>
              <a:rPr lang="az-Cyrl-AZ" dirty="0"/>
              <a:t>която е същата техника използвана от </a:t>
            </a:r>
            <a:r>
              <a:rPr lang="en-US" dirty="0"/>
              <a:t>Word, Excel </a:t>
            </a:r>
            <a:r>
              <a:rPr lang="az-Cyrl-AZ" dirty="0"/>
              <a:t>и много други</a:t>
            </a:r>
            <a:endParaRPr lang="en-US" dirty="0" smtClean="0"/>
          </a:p>
          <a:p>
            <a:pPr marL="0" indent="0">
              <a:buNone/>
            </a:pPr>
            <a:endParaRPr lang="en-US" sz="30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b="0" dirty="0" smtClean="0">
                <a:hlinkClick r:id="rId2"/>
              </a:rPr>
              <a:t>http</a:t>
            </a:r>
            <a:r>
              <a:rPr lang="en-US" b="0" dirty="0">
                <a:hlinkClick r:id="rId2"/>
              </a:rPr>
              <a:t>://msdn.microsoft.com/en-us/library/cc463912(v=exchg.80).aspx</a:t>
            </a:r>
            <a:endParaRPr lang="en-US" b="0" dirty="0" smtClean="0"/>
          </a:p>
          <a:p>
            <a:pPr marL="357188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</a:t>
            </a:r>
            <a:endParaRPr lang="en-US" dirty="0"/>
          </a:p>
        </p:txBody>
      </p:sp>
      <p:pic>
        <p:nvPicPr>
          <p:cNvPr id="8" name="Picture 7" descr="C:\Users\User\Desktop\ww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слуша заявката на моя компютър по порт 8О</a:t>
            </a:r>
            <a:r>
              <a:rPr lang="en-GB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Системата за имена на домейни </a:t>
            </a:r>
            <a:r>
              <a:rPr lang="en-US" dirty="0" smtClean="0"/>
              <a:t>(DNS)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Компютърът получаващ заявката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Софтуерът на уеб </a:t>
            </a:r>
            <a:r>
              <a:rPr lang="bg-BG" dirty="0" smtClean="0"/>
              <a:t>сървъра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Националната агенция за сигурност </a:t>
            </a:r>
            <a:endParaRPr lang="en-US" dirty="0" smtClean="0"/>
          </a:p>
          <a:p>
            <a:pPr marL="357188" lvl="1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2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000" dirty="0" smtClean="0"/>
              <a:t>Компютъра </a:t>
            </a:r>
            <a:r>
              <a:rPr lang="ru-RU" sz="3000" dirty="0"/>
              <a:t>получаващ HTTP искане праща заявка на уеб сървъра слушащ за заявки по порт 80. Ако уеб сървъра може да изпълни </a:t>
            </a:r>
            <a:r>
              <a:rPr lang="ru-RU" sz="3000" dirty="0" smtClean="0"/>
              <a:t>заявката</a:t>
            </a:r>
            <a:r>
              <a:rPr lang="en-US" sz="3000" dirty="0" smtClean="0"/>
              <a:t>,</a:t>
            </a:r>
            <a:r>
              <a:rPr lang="ru-RU" sz="3000" dirty="0"/>
              <a:t> той</a:t>
            </a:r>
            <a:r>
              <a:rPr lang="en-US" sz="3000" dirty="0" smtClean="0"/>
              <a:t> </a:t>
            </a:r>
            <a:r>
              <a:rPr lang="ru-RU" sz="3000" dirty="0"/>
              <a:t>връща </a:t>
            </a:r>
            <a:r>
              <a:rPr lang="ru-RU" sz="3000" dirty="0" smtClean="0"/>
              <a:t>отговор </a:t>
            </a:r>
            <a:r>
              <a:rPr lang="ru-RU" sz="3000" dirty="0"/>
              <a:t>на браузъра, за успешна </a:t>
            </a:r>
            <a:r>
              <a:rPr lang="ru-RU" sz="3000" dirty="0" smtClean="0"/>
              <a:t>връзка</a:t>
            </a:r>
            <a:r>
              <a:rPr lang="bg-BG" sz="3000" dirty="0"/>
              <a:t> 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bg-BG" sz="3000" dirty="0" smtClean="0"/>
              <a:t>Информация:</a:t>
            </a:r>
            <a:endParaRPr lang="en-US" sz="3000" dirty="0" smtClean="0"/>
          </a:p>
          <a:p>
            <a:pPr lvl="1"/>
            <a:r>
              <a:rPr lang="en-US" dirty="0"/>
              <a:t> </a:t>
            </a:r>
            <a:r>
              <a:rPr lang="en-US" b="0" dirty="0">
                <a:hlinkClick r:id="rId2"/>
              </a:rPr>
              <a:t>http://en.wikipedia.org/wiki/World_Wide_Web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</a:t>
            </a:r>
            <a:endParaRPr lang="en-US" dirty="0"/>
          </a:p>
        </p:txBody>
      </p:sp>
      <p:pic>
        <p:nvPicPr>
          <p:cNvPr id="9" name="Picture 8" descr="C:\Users\User\Desktop\webdesign_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130300"/>
            <a:ext cx="6705600" cy="23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User\Desktop\images\aboutus-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82" y="2554288"/>
            <a:ext cx="4291836" cy="13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ru-RU" dirty="0">
                <a:effectLst/>
              </a:rPr>
              <a:t>Кой от следните източници на CSS стилизиране е с най-висок приоритет на </a:t>
            </a:r>
            <a:r>
              <a:rPr lang="ru-RU" dirty="0" smtClean="0">
                <a:effectLst/>
              </a:rPr>
              <a:t>изпълнение</a:t>
            </a:r>
            <a:r>
              <a:rPr lang="en-US" dirty="0" smtClean="0"/>
              <a:t>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>
                <a:effectLst/>
              </a:rPr>
              <a:t>Специфичност </a:t>
            </a:r>
            <a:r>
              <a:rPr lang="bg-BG" dirty="0">
                <a:effectLst/>
              </a:rPr>
              <a:t>на селектора</a:t>
            </a:r>
            <a:endParaRPr lang="en-US" dirty="0" smtClean="0">
              <a:effectLst/>
            </a:endParaRP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>
                <a:effectLst/>
              </a:rPr>
              <a:t>Ред на </a:t>
            </a:r>
            <a:r>
              <a:rPr lang="bg-BG" dirty="0" smtClean="0">
                <a:effectLst/>
              </a:rPr>
              <a:t>правилата</a:t>
            </a:r>
            <a:endParaRPr lang="en-US" dirty="0" smtClean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>
                <a:effectLst/>
              </a:rPr>
              <a:t>Типа на </a:t>
            </a:r>
            <a:r>
              <a:rPr lang="bg-BG" dirty="0">
                <a:effectLst/>
              </a:rPr>
              <a:t>медията</a:t>
            </a:r>
            <a:endParaRPr lang="en-US" dirty="0" smtClean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>
                <a:effectLst/>
              </a:rPr>
              <a:t>Определеност от потребителя</a:t>
            </a:r>
            <a:endParaRPr lang="en-US" dirty="0" smtClean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>
                <a:effectLst/>
              </a:rPr>
              <a:t>Inline</a:t>
            </a:r>
            <a:endParaRPr lang="en-US" dirty="0" smtClean="0"/>
          </a:p>
          <a:p>
            <a:pPr lvl="0"/>
            <a:endParaRPr lang="bg-BG" dirty="0" smtClean="0"/>
          </a:p>
          <a:p>
            <a:pPr marL="514350" lvl="0" indent="-514350">
              <a:buFont typeface="+mj-lt"/>
              <a:buAutoNum type="alphaLcParenR"/>
            </a:pP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8351" y="3949700"/>
            <a:ext cx="602545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effectLst/>
              </a:rPr>
              <a:t>Повечето браузъри </a:t>
            </a:r>
            <a:r>
              <a:rPr lang="ru-RU" sz="2800" dirty="0" smtClean="0">
                <a:effectLst/>
              </a:rPr>
              <a:t>имат</a:t>
            </a:r>
            <a:r>
              <a:rPr lang="en-US" sz="2800" dirty="0" smtClean="0">
                <a:effectLst/>
              </a:rPr>
              <a:t>,</a:t>
            </a:r>
            <a:r>
              <a:rPr lang="ru-RU" sz="2800" dirty="0" smtClean="0">
                <a:effectLst/>
              </a:rPr>
              <a:t> </a:t>
            </a:r>
            <a:r>
              <a:rPr lang="ru-RU" sz="2800" dirty="0">
                <a:effectLst/>
              </a:rPr>
              <a:t>като свойство за </a:t>
            </a:r>
            <a:r>
              <a:rPr lang="ru-RU" sz="2800" dirty="0" smtClean="0">
                <a:effectLst/>
              </a:rPr>
              <a:t>достъп</a:t>
            </a:r>
            <a:r>
              <a:rPr lang="en-US" sz="2800" dirty="0" smtClean="0">
                <a:effectLst/>
              </a:rPr>
              <a:t>,</a:t>
            </a:r>
            <a:r>
              <a:rPr lang="ru-RU" sz="2800" dirty="0" smtClean="0">
                <a:effectLst/>
              </a:rPr>
              <a:t> CSS </a:t>
            </a:r>
            <a:r>
              <a:rPr lang="ru-RU" sz="2800" dirty="0">
                <a:effectLst/>
              </a:rPr>
              <a:t>определен от потребителя. Този инструмент е източника за стилизиране с най-висок приоритет и отговаря за съдържанието на </a:t>
            </a:r>
            <a:r>
              <a:rPr lang="ru-RU" sz="2800" dirty="0" smtClean="0">
                <a:effectLst/>
              </a:rPr>
              <a:t>дисплея</a:t>
            </a:r>
            <a:endParaRPr lang="en-US" sz="2800" dirty="0" smtClean="0">
              <a:effectLst/>
            </a:endParaRPr>
          </a:p>
          <a:p>
            <a:endParaRPr lang="bg-BG" sz="3000" dirty="0" smtClean="0"/>
          </a:p>
          <a:p>
            <a:r>
              <a:rPr lang="bg-BG" sz="2800" dirty="0" smtClean="0">
                <a:effectLst/>
              </a:rPr>
              <a:t>Информация:</a:t>
            </a:r>
            <a:endParaRPr lang="en-US" sz="2800" dirty="0">
              <a:effectLst/>
            </a:endParaRPr>
          </a:p>
          <a:p>
            <a:pPr lvl="1"/>
            <a:r>
              <a:rPr lang="en-US" sz="2600" b="0" u="sng" dirty="0" smtClean="0">
                <a:effectLst/>
                <a:hlinkClick r:id="rId2"/>
              </a:rPr>
              <a:t>http</a:t>
            </a:r>
            <a:r>
              <a:rPr lang="en-US" sz="2600" b="0" u="sng" dirty="0">
                <a:effectLst/>
                <a:hlinkClick r:id="rId2"/>
              </a:rPr>
              <a:t>://</a:t>
            </a:r>
            <a:r>
              <a:rPr lang="en-US" sz="2600" b="0" u="sng" dirty="0" smtClean="0">
                <a:effectLst/>
                <a:hlinkClick r:id="rId2"/>
              </a:rPr>
              <a:t>en.wikipedia.org/wiki/CSS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Кои са двата основни модела използвани в програмните езици за написване на програма</a:t>
            </a:r>
            <a:r>
              <a:rPr lang="en-GB" sz="2800" dirty="0" smtClean="0"/>
              <a:t>?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и</a:t>
            </a:r>
            <a:r>
              <a:rPr lang="bg-BG" dirty="0" smtClean="0"/>
              <a:t>мперативен и декларативен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r>
              <a:rPr lang="bg-BG" dirty="0" smtClean="0"/>
              <a:t>импулсивен и декларативен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 импулсивен и решителен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 </a:t>
            </a:r>
            <a:r>
              <a:rPr lang="bg-BG" dirty="0" smtClean="0"/>
              <a:t>декларативен и изпълним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19939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В </a:t>
            </a:r>
            <a:r>
              <a:rPr lang="en-GB" dirty="0" smtClean="0"/>
              <a:t>HTML </a:t>
            </a:r>
            <a:r>
              <a:rPr lang="bg-BG" dirty="0" smtClean="0"/>
              <a:t>документ, къде може да се постави </a:t>
            </a:r>
            <a:r>
              <a:rPr lang="en-GB" dirty="0" smtClean="0"/>
              <a:t>JavaScript </a:t>
            </a:r>
            <a:r>
              <a:rPr lang="bg-BG" dirty="0" smtClean="0"/>
              <a:t>код?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Между </a:t>
            </a:r>
            <a:r>
              <a:rPr lang="en-GB" dirty="0" smtClean="0"/>
              <a:t>&lt;head&gt;&lt;/head&gt; </a:t>
            </a:r>
            <a:r>
              <a:rPr lang="bg-BG" dirty="0" smtClean="0"/>
              <a:t>таговете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</a:t>
            </a:r>
            <a:r>
              <a:rPr lang="bg-BG" dirty="0" smtClean="0"/>
              <a:t>жду </a:t>
            </a:r>
            <a:r>
              <a:rPr lang="en-GB" dirty="0" smtClean="0"/>
              <a:t>&lt;body&gt;&lt;/body&gt; </a:t>
            </a:r>
            <a:r>
              <a:rPr lang="bg-BG" dirty="0" smtClean="0"/>
              <a:t> таговете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A) </a:t>
            </a:r>
            <a:r>
              <a:rPr lang="bg-BG" dirty="0" smtClean="0"/>
              <a:t> и Б)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Поставя се само между </a:t>
            </a:r>
            <a:r>
              <a:rPr lang="en-GB" dirty="0" smtClean="0"/>
              <a:t>&lt;head&gt;&lt;/head</a:t>
            </a:r>
            <a:r>
              <a:rPr lang="en-GB" dirty="0" smtClean="0"/>
              <a:t>&gt; </a:t>
            </a:r>
            <a:r>
              <a:rPr lang="bg-BG" dirty="0" smtClean="0"/>
              <a:t>таговете</a:t>
            </a:r>
            <a:r>
              <a:rPr lang="bg-BG" dirty="0" smtClean="0"/>
              <a:t>, чрез външен .</a:t>
            </a:r>
            <a:r>
              <a:rPr lang="en-GB" dirty="0" err="1" smtClean="0"/>
              <a:t>js</a:t>
            </a:r>
            <a:r>
              <a:rPr lang="bg-BG" dirty="0" smtClean="0"/>
              <a:t> фа</a:t>
            </a:r>
            <a:r>
              <a:rPr lang="bg-BG" dirty="0"/>
              <a:t>й</a:t>
            </a:r>
            <a:r>
              <a:rPr lang="bg-BG" dirty="0" smtClean="0"/>
              <a:t>л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7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/>
              <a:t>Отговор D) е само частично правилен, защото може да се добави линк към външен файл между &lt;</a:t>
            </a:r>
            <a:r>
              <a:rPr lang="ru-RU"/>
              <a:t>head</a:t>
            </a:r>
            <a:r>
              <a:rPr lang="ru-RU" smtClean="0"/>
              <a:t>&gt;&lt;/</a:t>
            </a:r>
            <a:r>
              <a:rPr lang="ru-RU" dirty="0"/>
              <a:t>head&gt; таговете и използвани по-късно в тялото на HTML документа. Отговорът, обаче, съдържа "само", което го прави </a:t>
            </a:r>
            <a:r>
              <a:rPr lang="ru-RU" dirty="0" smtClean="0"/>
              <a:t>погрешен</a:t>
            </a:r>
            <a:endParaRPr lang="en-US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lvl="1"/>
            <a:r>
              <a:rPr lang="en-GB" b="0" u="sng" dirty="0">
                <a:effectLst/>
                <a:hlinkClick r:id="rId2"/>
              </a:rPr>
              <a:t>http://www.w3schools.com/js</a:t>
            </a:r>
            <a:r>
              <a:rPr lang="en-GB" b="0" u="sng" dirty="0" smtClean="0">
                <a:effectLst/>
                <a:hlinkClick r:id="rId2"/>
              </a:rPr>
              <a:t>/</a:t>
            </a:r>
            <a:endParaRPr lang="bg-BG" dirty="0"/>
          </a:p>
          <a:p>
            <a:pPr lvl="1"/>
            <a:r>
              <a:rPr lang="en-GB" b="0" dirty="0">
                <a:hlinkClick r:id="rId3"/>
              </a:rPr>
              <a:t>http://en.wikipedia.org/wiki/JavaScript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Users\User\Desktop\images\f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72" y="1092200"/>
            <a:ext cx="2742685" cy="308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z-Cyrl-AZ" sz="7200" dirty="0"/>
              <a:t>Въпроси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1374343" y="4447906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1049157" y="182496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3378809" y="1289551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4758420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251832" y="4613230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640058" y="4547603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1716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b="0" dirty="0" smtClean="0"/>
              <a:t>Императивен – програмата </a:t>
            </a:r>
            <a:r>
              <a:rPr lang="ru-RU" sz="3000" b="0" dirty="0" smtClean="0">
                <a:effectLst/>
              </a:rPr>
              <a:t>се </a:t>
            </a:r>
            <a:r>
              <a:rPr lang="ru-RU" sz="3000" b="0" dirty="0">
                <a:effectLst/>
              </a:rPr>
              <a:t>състои от редица от команди, които определят какво и в какъв ред </a:t>
            </a:r>
            <a:r>
              <a:rPr lang="ru-RU" sz="3000" b="0" dirty="0" smtClean="0">
                <a:effectLst/>
              </a:rPr>
              <a:t>компютърът</a:t>
            </a:r>
            <a:r>
              <a:rPr lang="ru-RU" sz="3000" b="0" dirty="0">
                <a:effectLst/>
              </a:rPr>
              <a:t> трябва да </a:t>
            </a:r>
            <a:r>
              <a:rPr lang="ru-RU" sz="3000" b="0" dirty="0" smtClean="0">
                <a:effectLst/>
              </a:rPr>
              <a:t>направи</a:t>
            </a:r>
            <a:endParaRPr lang="ru-RU" sz="3000" b="0" dirty="0" smtClean="0">
              <a:effectLst/>
            </a:endParaRPr>
          </a:p>
          <a:p>
            <a:r>
              <a:rPr lang="ru-RU" sz="3000" b="0" dirty="0" smtClean="0">
                <a:effectLst/>
              </a:rPr>
              <a:t>Декларативен – изразява логиката на процеса, без да описва </a:t>
            </a:r>
            <a:r>
              <a:rPr lang="ru-RU" sz="3000" b="0" dirty="0" smtClean="0">
                <a:effectLst/>
              </a:rPr>
              <a:t>реда </a:t>
            </a:r>
            <a:r>
              <a:rPr lang="ru-RU" sz="3000" b="0" dirty="0" smtClean="0">
                <a:effectLst/>
              </a:rPr>
              <a:t>на изпълнение </a:t>
            </a:r>
            <a:r>
              <a:rPr lang="ru-RU" sz="3000" b="0" dirty="0" smtClean="0">
                <a:effectLst/>
              </a:rPr>
              <a:t>на</a:t>
            </a:r>
            <a:r>
              <a:rPr lang="en-US" sz="3000" b="0" dirty="0" smtClean="0">
                <a:effectLst/>
              </a:rPr>
              <a:t> </a:t>
            </a:r>
            <a:r>
              <a:rPr lang="az-Cyrl-AZ" sz="3000" b="0" dirty="0">
                <a:effectLst/>
              </a:rPr>
              <a:t>командите</a:t>
            </a:r>
            <a:endParaRPr lang="en-GB" sz="3000" b="0" dirty="0" smtClean="0">
              <a:effectLst/>
            </a:endParaRPr>
          </a:p>
          <a:p>
            <a:endParaRPr lang="en-US" sz="3000" b="0" dirty="0" smtClean="0"/>
          </a:p>
          <a:p>
            <a:r>
              <a:rPr lang="bg-BG" sz="3000" dirty="0"/>
              <a:t>Информация</a:t>
            </a:r>
            <a:r>
              <a:rPr lang="bg-BG" sz="3000" dirty="0" smtClean="0"/>
              <a:t>:</a:t>
            </a:r>
            <a:endParaRPr lang="en-US" sz="3000" dirty="0" smtClean="0"/>
          </a:p>
          <a:p>
            <a:pPr marL="357188" lvl="1" indent="0">
              <a:buNone/>
            </a:pPr>
            <a:r>
              <a:rPr lang="bg-BG" b="0" u="sng" dirty="0">
                <a:effectLst/>
                <a:hlinkClick r:id="rId2"/>
              </a:rPr>
              <a:t>http://en.wikipedia.org/wiki/Computer_program</a:t>
            </a:r>
            <a:r>
              <a:rPr lang="bg-BG" b="0" dirty="0">
                <a:effectLst/>
              </a:rPr>
              <a:t>   </a:t>
            </a:r>
            <a:endParaRPr lang="en-US" b="0" dirty="0" smtClean="0"/>
          </a:p>
          <a:p>
            <a:pPr marL="357188" lvl="1" indent="0">
              <a:buNone/>
            </a:pPr>
            <a:endParaRPr lang="en-US" dirty="0" smtClean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</a:t>
            </a:r>
            <a:r>
              <a:rPr lang="bg-BG" dirty="0"/>
              <a:t>програми 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</a:t>
            </a:r>
            <a:r>
              <a:rPr lang="bg-BG" smtClean="0"/>
              <a:t>, поддръжка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bg-BG" dirty="0">
                <a:effectLst/>
              </a:rPr>
              <a:t>Какво означава съкращението </a:t>
            </a:r>
            <a:r>
              <a:rPr lang="bg-BG" dirty="0" smtClean="0">
                <a:effectLst/>
              </a:rPr>
              <a:t>PAE?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Physical Address Extension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Portable </a:t>
            </a:r>
            <a:r>
              <a:rPr lang="en-US" dirty="0" smtClean="0"/>
              <a:t>Application Engine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Player </a:t>
            </a:r>
            <a:r>
              <a:rPr lang="en-US" dirty="0" smtClean="0"/>
              <a:t>Available Extra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Private Address Eraser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1600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5687</TotalTime>
  <Words>1803</Words>
  <Application>Microsoft Office PowerPoint</Application>
  <PresentationFormat>On-screen Show (4:3)</PresentationFormat>
  <Paragraphs>343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Telerik Academy</vt:lpstr>
      <vt:lpstr>   Тест по Информационни Tехнологии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програми и системи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PowerPoint Presentation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Georgi</cp:lastModifiedBy>
  <cp:revision>736</cp:revision>
  <dcterms:created xsi:type="dcterms:W3CDTF">2007-12-08T16:03:35Z</dcterms:created>
  <dcterms:modified xsi:type="dcterms:W3CDTF">2013-11-28T18:08:53Z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